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4"/>
  </p:notesMasterIdLst>
  <p:handoutMasterIdLst>
    <p:handoutMasterId r:id="rId35"/>
  </p:handoutMasterIdLst>
  <p:sldIdLst>
    <p:sldId id="329" r:id="rId2"/>
    <p:sldId id="335" r:id="rId3"/>
    <p:sldId id="341" r:id="rId4"/>
    <p:sldId id="362" r:id="rId5"/>
    <p:sldId id="342" r:id="rId6"/>
    <p:sldId id="352" r:id="rId7"/>
    <p:sldId id="368" r:id="rId8"/>
    <p:sldId id="353" r:id="rId9"/>
    <p:sldId id="354" r:id="rId10"/>
    <p:sldId id="355" r:id="rId11"/>
    <p:sldId id="336" r:id="rId12"/>
    <p:sldId id="334" r:id="rId13"/>
    <p:sldId id="343" r:id="rId14"/>
    <p:sldId id="344" r:id="rId15"/>
    <p:sldId id="359" r:id="rId16"/>
    <p:sldId id="360" r:id="rId17"/>
    <p:sldId id="356" r:id="rId18"/>
    <p:sldId id="345" r:id="rId19"/>
    <p:sldId id="361" r:id="rId20"/>
    <p:sldId id="363" r:id="rId21"/>
    <p:sldId id="337" r:id="rId22"/>
    <p:sldId id="339" r:id="rId23"/>
    <p:sldId id="347" r:id="rId24"/>
    <p:sldId id="348" r:id="rId25"/>
    <p:sldId id="349" r:id="rId26"/>
    <p:sldId id="357" r:id="rId27"/>
    <p:sldId id="369" r:id="rId28"/>
    <p:sldId id="338" r:id="rId29"/>
    <p:sldId id="340" r:id="rId30"/>
    <p:sldId id="350" r:id="rId31"/>
    <p:sldId id="364" r:id="rId32"/>
    <p:sldId id="31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7AA99C-9CDF-45C0-93AE-45E8E5B75093}">
          <p14:sldIdLst>
            <p14:sldId id="329"/>
            <p14:sldId id="335"/>
            <p14:sldId id="341"/>
            <p14:sldId id="362"/>
            <p14:sldId id="342"/>
            <p14:sldId id="352"/>
            <p14:sldId id="368"/>
            <p14:sldId id="353"/>
            <p14:sldId id="354"/>
            <p14:sldId id="355"/>
            <p14:sldId id="336"/>
            <p14:sldId id="334"/>
            <p14:sldId id="343"/>
            <p14:sldId id="344"/>
            <p14:sldId id="359"/>
            <p14:sldId id="360"/>
            <p14:sldId id="356"/>
            <p14:sldId id="345"/>
            <p14:sldId id="361"/>
            <p14:sldId id="363"/>
            <p14:sldId id="337"/>
            <p14:sldId id="339"/>
            <p14:sldId id="347"/>
            <p14:sldId id="348"/>
            <p14:sldId id="349"/>
            <p14:sldId id="357"/>
            <p14:sldId id="369"/>
            <p14:sldId id="338"/>
            <p14:sldId id="340"/>
            <p14:sldId id="350"/>
            <p14:sldId id="36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>
    <p:extLst>
      <p:ext uri="{19B8F6BF-5375-455C-9EA6-DF929625EA0E}">
        <p15:presenceInfo xmlns:p15="http://schemas.microsoft.com/office/powerpoint/2012/main" userId="王宇晨" providerId="None"/>
      </p:ext>
    </p:extLst>
  </p:cmAuthor>
  <p:cmAuthor id="2" name="wang yuchen" initials="wy" lastIdx="1" clrIdx="1">
    <p:extLst>
      <p:ext uri="{19B8F6BF-5375-455C-9EA6-DF929625EA0E}">
        <p15:presenceInfo xmlns:p15="http://schemas.microsoft.com/office/powerpoint/2012/main" userId="f7b01d2737155d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B69"/>
    <a:srgbClr val="385723"/>
    <a:srgbClr val="459F2D"/>
    <a:srgbClr val="9BAA90"/>
    <a:srgbClr val="C8352E"/>
    <a:srgbClr val="A1B5E0"/>
    <a:srgbClr val="384331"/>
    <a:srgbClr val="6E8360"/>
    <a:srgbClr val="6B2D0B"/>
    <a:srgbClr val="02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1914" autoAdjust="0"/>
  </p:normalViewPr>
  <p:slideViewPr>
    <p:cSldViewPr snapToGrid="0">
      <p:cViewPr varScale="1">
        <p:scale>
          <a:sx n="92" d="100"/>
          <a:sy n="92" d="100"/>
        </p:scale>
        <p:origin x="84" y="87"/>
      </p:cViewPr>
      <p:guideLst>
        <p:guide orient="horz" pos="2205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9T06:02:10.8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743 18 24575,'-88'-2'0,"22"1"0,-98 9 0,151-6 0,1 1 0,0 0 0,0 1 0,0 1 0,0-1 0,1 2 0,0 0 0,0 0 0,0 1 0,1 0 0,-13 11 0,-7 11 0,1 1 0,-27 35 0,0-1 0,45-51 0,0 1 0,1-1 0,1 2 0,0 0 0,1 0 0,0 0 0,1 1 0,1 0 0,0 1 0,2-1 0,0 1 0,0 0 0,0 21 0,2-13 0,2 1 0,1-1 0,1 0 0,1 0 0,1 0 0,1 0 0,1 0 0,13 31 0,-11-39 0,1 0 0,1 0 0,0-1 0,1 0 0,1-1 0,0 0 0,1-1 0,0 0 0,1-1 0,1-1 0,24 16 0,-16-11 0,29 26 0,-33-26 0,1-1 0,22 14 0,-2-6 0,0-2 0,2-2 0,0-1 0,1-3 0,1-1 0,79 15 0,-48-17 0,1-3 0,0-3 0,115-5 0,-185-2 0,-1-1 0,1 0 0,-1 0 0,0 0 0,1 0 0,-1-1 0,0 0 0,0 0 0,0-1 0,-1 1 0,1-1 0,0 0 0,-1 0 0,0-1 0,8-7 0,-7 5 0,0-1 0,0 0 0,0 0 0,-1-1 0,0 1 0,-1-1 0,0 0 0,0 0 0,2-11 0,1-13 0,-2 0 0,-1 0 0,-2-1 0,-3-37 0,2 64 0,-1-114 0,-5-75 0,4 185 0,0-1 0,-1 1 0,0 0 0,-1 1 0,0-1 0,0 1 0,-1 0 0,0 0 0,-11-14 0,6 8 0,1-1 0,-8-17 0,4 7 0,-1 0 0,0 0 0,-32-39 0,-65-64 0,105 122 0,-99-105 0,100 107 2,0 1-1,-1 0 0,1 0 1,-1 1-1,0 0 0,0 0 0,0 0 1,0 1-1,0 0 0,-9-2 1,-6 0-19,-40-2 1,-1-1-1331,29 1-5479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天津大学 金弟，何冬晓 老师组的工作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消息传递都知道，但是不清楚为什么要学一个矩阵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27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先解释</a:t>
            </a:r>
            <a:r>
              <a:rPr lang="en-US" altLang="zh-CN"/>
              <a:t>AX</a:t>
            </a:r>
            <a:r>
              <a:rPr lang="zh-CN" altLang="en-US"/>
              <a:t>的含义</a:t>
            </a:r>
            <a:r>
              <a:rPr lang="en-US" altLang="zh-CN"/>
              <a:t>,full batch minibatch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5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需要解释一下为什么是</a:t>
            </a:r>
            <a:r>
              <a:rPr lang="en-US" altLang="zh-CN"/>
              <a:t>BB^T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61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8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LPA</a:t>
            </a:r>
            <a:r>
              <a:rPr lang="zh-CN" altLang="en-US"/>
              <a:t>将节点的标记</a:t>
            </a:r>
            <a:r>
              <a:rPr lang="en-US" altLang="zh-CN"/>
              <a:t>one-hot</a:t>
            </a:r>
            <a:r>
              <a:rPr lang="zh-CN" altLang="en-US"/>
              <a:t>向量作为特征传播</a:t>
            </a:r>
            <a:endParaRPr lang="en-US" altLang="zh-CN"/>
          </a:p>
          <a:p>
            <a:r>
              <a:rPr lang="zh-CN" altLang="en-US"/>
              <a:t>为了优化</a:t>
            </a:r>
            <a:r>
              <a:rPr lang="en-US" altLang="zh-CN"/>
              <a:t>loss</a:t>
            </a:r>
            <a:r>
              <a:rPr lang="zh-CN" altLang="en-US"/>
              <a:t>，希望同类型的</a:t>
            </a:r>
            <a:r>
              <a:rPr lang="en-US" altLang="zh-CN"/>
              <a:t>label</a:t>
            </a:r>
            <a:r>
              <a:rPr lang="zh-CN" altLang="en-US"/>
              <a:t>节点之间传播权重大，而不同类型的节点见标记传播权重小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13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LPA</a:t>
            </a:r>
            <a:r>
              <a:rPr lang="zh-CN" altLang="en-US"/>
              <a:t>我觉得可行，但是全局的可能存在一些疑惑，包括实际难以落地</a:t>
            </a:r>
            <a:endParaRPr lang="en-US" altLang="zh-CN"/>
          </a:p>
          <a:p>
            <a:r>
              <a:rPr lang="zh-CN" altLang="en-US"/>
              <a:t>全局可以引入更多的 </a:t>
            </a:r>
            <a:r>
              <a:rPr lang="en-US" altLang="zh-CN"/>
              <a:t>homphily</a:t>
            </a:r>
            <a:r>
              <a:rPr lang="zh-CN" altLang="en-US"/>
              <a:t>节点，但同时也引入了额外的开销，特征层面的低同质性</a:t>
            </a:r>
            <a:endParaRPr lang="en-US" altLang="zh-CN"/>
          </a:p>
          <a:p>
            <a:r>
              <a:rPr lang="zh-CN" altLang="en-US"/>
              <a:t>分情况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理论证明，略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7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3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从图数据开始讲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1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流程有共性，一个更加具体、特殊的例子：如何构造、（针对本例）如何检测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如何实现上述欺诈检测的任务，需要在图数据上进行数据挖掘，引出：主流方案是图表征学习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3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介绍</a:t>
            </a:r>
            <a:r>
              <a:rPr lang="en-US" altLang="zh-CN"/>
              <a:t>GNN</a:t>
            </a:r>
            <a:r>
              <a:rPr lang="zh-CN" altLang="en-US"/>
              <a:t>消息传递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63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增加同质性说明，邻居同质性，有助于特征提取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7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猜想，违背假设的结论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2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直观的实际案例，公开数据集的分析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86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此处对文献做一个总结：技术路线分类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图结构学习 </a:t>
            </a:r>
            <a:r>
              <a:rPr lang="en-US" altLang="zh-CN"/>
              <a:t>2. </a:t>
            </a:r>
            <a:r>
              <a:rPr lang="zh-CN" altLang="en-US"/>
              <a:t>权重调整优化</a:t>
            </a:r>
            <a:r>
              <a:rPr lang="en-US" altLang="zh-CN"/>
              <a:t>MP 3. </a:t>
            </a:r>
            <a:r>
              <a:rPr lang="zh-CN" altLang="en-US"/>
              <a:t>引入额外信息</a:t>
            </a:r>
            <a:r>
              <a:rPr lang="en-US" altLang="zh-CN"/>
              <a:t>/</a:t>
            </a:r>
            <a:r>
              <a:rPr lang="zh-CN" altLang="en-US"/>
              <a:t>特征</a:t>
            </a:r>
            <a:endParaRPr lang="en-US" altLang="zh-CN"/>
          </a:p>
          <a:p>
            <a:r>
              <a:rPr lang="zh-CN" altLang="en-US"/>
              <a:t>本文属于第二种，和第三种沾边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4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2023/3/2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8FB3-4769-4915-9D28-DE6736067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3422"/>
            <a:ext cx="12192000" cy="22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7A1699-D4A6-41A2-B2A2-C882688D9AE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9AC62-3A72-4F59-B75C-54ACA852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F01A3D-2376-4DB9-A423-76AC14A92C57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1" r="68184" b="524"/>
          <a:stretch/>
        </p:blipFill>
        <p:spPr>
          <a:xfrm>
            <a:off x="11289945" y="233289"/>
            <a:ext cx="621240" cy="6212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2AA12-7B0A-4D2B-99D2-4D05AA78D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10122886" cy="569912"/>
          </a:xfrm>
        </p:spPr>
        <p:txBody>
          <a:bodyPr>
            <a:norm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735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1955092" y="1369609"/>
            <a:ext cx="8291568" cy="3363240"/>
            <a:chOff x="2412000" y="1481369"/>
            <a:chExt cx="4320000" cy="336324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28575" cap="flat" cmpd="sng">
              <a:solidFill>
                <a:srgbClr val="6E83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12000" y="4196609"/>
              <a:ext cx="4320000" cy="648000"/>
            </a:xfrm>
            <a:prstGeom prst="rect">
              <a:avLst/>
            </a:prstGeom>
            <a:solidFill>
              <a:srgbClr val="6E8360"/>
            </a:solidFill>
            <a:ln w="28575">
              <a:solidFill>
                <a:srgbClr val="6E83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794805" y="2046539"/>
              <a:ext cx="3549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感谢各位老师和同学！</a:t>
              </a:r>
            </a:p>
            <a:p>
              <a:pPr lvl="0" algn="ctr">
                <a:defRPr/>
              </a:pPr>
              <a:r>
                <a:rPr lang="zh-CN" altLang="en-US" sz="4800" b="1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请大家提出宝贵意见！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24" y="3849858"/>
              <a:ext cx="1800000" cy="0"/>
            </a:xfrm>
            <a:prstGeom prst="line">
              <a:avLst/>
            </a:prstGeom>
            <a:ln w="25400" cap="rnd">
              <a:solidFill>
                <a:srgbClr val="6E83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思源黑体 CN" panose="020B0500000000000000" pitchFamily="34" charset="-122"/>
                  <a:ea typeface="思源黑体 CN" panose="020B0500000000000000" pitchFamily="34" charset="-122"/>
                  <a:cs typeface="+mn-ea"/>
                </a:rPr>
                <a:t>yuchen_seu@seu.edu.cn</a:t>
              </a:r>
              <a:endParaRPr lang="zh-CN" altLang="en-US" sz="2400" b="1"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</a:endParaRPr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3C4EC8-36C4-4D96-81D6-26218C8AFADA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6ECA61AC-27CF-4D2F-A631-B7DA39B0B93F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2023/3/2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32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8" y="3866330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7" y="3866330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1" y="3167419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38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38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7" y="469321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7" y="1165515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0" y="1165516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4" y="469321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7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5F20DE-A2C1-4384-8C30-55A1F84886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49" y="3708165"/>
            <a:ext cx="2234919" cy="53280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C038CD9-1C61-4D2A-A992-27184F4E945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DBCC21-A946-42D1-8E49-C8601659A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236129"/>
            <a:ext cx="8591550" cy="63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1" r:id="rId3"/>
    <p:sldLayoutId id="2147483666" r:id="rId4"/>
    <p:sldLayoutId id="2147483690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freepik.com/vec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ol.c7sky.com/webcolor/" TargetMode="External"/><Relationship Id="rId5" Type="http://schemas.openxmlformats.org/officeDocument/2006/relationships/hyperlink" Target="https://github.com/dair-ai/ml-visuals" TargetMode="External"/><Relationship Id="rId4" Type="http://schemas.openxmlformats.org/officeDocument/2006/relationships/hyperlink" Target="https://freeicons.i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customXml" Target="../ink/ink1.xml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76C1C2A-D76E-40EE-A051-2672A22132EE}"/>
              </a:ext>
            </a:extLst>
          </p:cNvPr>
          <p:cNvSpPr txBox="1"/>
          <p:nvPr/>
        </p:nvSpPr>
        <p:spPr>
          <a:xfrm>
            <a:off x="1227599" y="2309836"/>
            <a:ext cx="9736802" cy="127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normalizeH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Powerful Graph Convolutioal Networks with Adaptive Propagation Mechanism for </a:t>
            </a:r>
            <a:r>
              <a:rPr kumimoji="0" lang="en-US" altLang="zh-CN" sz="3200" b="1" i="1" u="none" strike="noStrike" kern="0" cap="none" normalizeH="0" noProof="0">
                <a:ln>
                  <a:noFill/>
                </a:ln>
                <a:solidFill>
                  <a:srgbClr val="FD9B69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Homophily</a:t>
            </a:r>
            <a:r>
              <a:rPr kumimoji="0" lang="en-US" altLang="zh-CN" sz="3200" b="1" i="0" u="none" strike="noStrike" kern="0" cap="none" normalizeH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3200" b="1" i="1" kern="0">
                <a:solidFill>
                  <a:srgbClr val="FD9B6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Heterophily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6BA263-45F7-4EF7-93FA-DCE1C8358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5" y="607866"/>
            <a:ext cx="2017186" cy="6411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93341B-0CDB-49FA-B5A7-B6D0A7FAE177}"/>
              </a:ext>
            </a:extLst>
          </p:cNvPr>
          <p:cNvSpPr txBox="1"/>
          <p:nvPr/>
        </p:nvSpPr>
        <p:spPr>
          <a:xfrm>
            <a:off x="1227599" y="4321700"/>
            <a:ext cx="9736802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AAAI-2022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Tao Wang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1,† 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, Di Jin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1,†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, Rui Wang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1 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, Dongxiao He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1,* 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, Yuxiao Huang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2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 Tianjin University, </a:t>
            </a:r>
            <a:r>
              <a:rPr lang="en-US" altLang="zh-CN" sz="2000" b="1" i="1" baseline="30000">
                <a:solidFill>
                  <a:srgbClr val="6B2D0B"/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2000" b="1" i="1">
                <a:solidFill>
                  <a:srgbClr val="6B2D0B"/>
                </a:solidFill>
                <a:ea typeface="微软雅黑" panose="020B0503020204020204" pitchFamily="34" charset="-122"/>
              </a:rPr>
              <a:t> George Washington University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6937B74-0859-44DB-8F9A-75E08B152577}"/>
              </a:ext>
            </a:extLst>
          </p:cNvPr>
          <p:cNvGrpSpPr/>
          <p:nvPr/>
        </p:nvGrpSpPr>
        <p:grpSpPr>
          <a:xfrm>
            <a:off x="6096000" y="3572361"/>
            <a:ext cx="2060411" cy="338554"/>
            <a:chOff x="1851405" y="3061410"/>
            <a:chExt cx="2060411" cy="33855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D7435F-820A-409E-A91B-44FFD30A2BF7}"/>
                </a:ext>
              </a:extLst>
            </p:cNvPr>
            <p:cNvSpPr/>
            <p:nvPr/>
          </p:nvSpPr>
          <p:spPr>
            <a:xfrm>
              <a:off x="2829468" y="3076797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（同质性）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CE6AB4-8BB4-4759-AEB9-12D4AC9350B3}"/>
                </a:ext>
              </a:extLst>
            </p:cNvPr>
            <p:cNvSpPr/>
            <p:nvPr/>
          </p:nvSpPr>
          <p:spPr>
            <a:xfrm>
              <a:off x="1851405" y="3061410"/>
              <a:ext cx="14414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/>
                <a:t>[ˌhoʊmə'fɪlɪ]</a:t>
              </a:r>
              <a:endParaRPr lang="zh-CN" altLang="en-US" sz="160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4A1942-0C2B-466D-82E4-2E215A9B82A5}"/>
              </a:ext>
            </a:extLst>
          </p:cNvPr>
          <p:cNvGrpSpPr/>
          <p:nvPr/>
        </p:nvGrpSpPr>
        <p:grpSpPr>
          <a:xfrm>
            <a:off x="8784926" y="3572359"/>
            <a:ext cx="2084378" cy="338554"/>
            <a:chOff x="1851405" y="3061410"/>
            <a:chExt cx="2084378" cy="33855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8CEE6E-4C3E-4778-BF78-1F5E68DA1058}"/>
                </a:ext>
              </a:extLst>
            </p:cNvPr>
            <p:cNvSpPr/>
            <p:nvPr/>
          </p:nvSpPr>
          <p:spPr>
            <a:xfrm>
              <a:off x="2853435" y="3076798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（异质性）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837DD7-4ECA-4820-AC63-6135B8F3EDA5}"/>
                </a:ext>
              </a:extLst>
            </p:cNvPr>
            <p:cNvSpPr/>
            <p:nvPr/>
          </p:nvSpPr>
          <p:spPr>
            <a:xfrm>
              <a:off x="1851405" y="3061410"/>
              <a:ext cx="14414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/>
                <a:t>[ˌhɛtəˈrɒfɪli]</a:t>
              </a:r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0809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8E1FF7-2C3B-4E41-9AD9-0B6E44CD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516F7-60BD-46F5-AB59-7D1EEFA3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研究现状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D66829C-0163-422F-B930-6E5486653887}"/>
              </a:ext>
            </a:extLst>
          </p:cNvPr>
          <p:cNvSpPr/>
          <p:nvPr/>
        </p:nvSpPr>
        <p:spPr>
          <a:xfrm>
            <a:off x="335280" y="1179829"/>
            <a:ext cx="11508378" cy="5154295"/>
          </a:xfrm>
          <a:prstGeom prst="roundRect">
            <a:avLst>
              <a:gd name="adj" fmla="val 3057"/>
            </a:avLst>
          </a:prstGeom>
          <a:noFill/>
          <a:ln w="28575">
            <a:solidFill>
              <a:srgbClr val="9BA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75FD8621-745D-454C-8B27-A01835DE187F}"/>
              </a:ext>
            </a:extLst>
          </p:cNvPr>
          <p:cNvSpPr txBox="1">
            <a:spLocks/>
          </p:cNvSpPr>
          <p:nvPr/>
        </p:nvSpPr>
        <p:spPr>
          <a:xfrm>
            <a:off x="438793" y="1302065"/>
            <a:ext cx="11328315" cy="481457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Zhu J,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Beyond homophily in graph neural networks: current limitations and effective designs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NeurIPS 2020.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Zhu J,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Graph neural networks with heterophily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AAAI 2021.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Yang L,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Diverse message passing for attribute with heterophily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NeurIPS 2021.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Yan Y,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Two sides of the same coin: Heterophily and oversmoothing in graph convolutional neural networks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 ICDM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Liu Y,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UD-GNN: uncertainty-aware debiased training on semi-homophilous graphs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KDD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Ma Y,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Is homophily a necessity for graph neural networks?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ICLR,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Luan S,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Revisiting heterophily for graph neural networks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NeurIPS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Sun Y,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Beyond homophily: structure-aware path aggregation graph neural network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IJCAI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Jin D,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RAW-GNN: random walk aggregation based graph neural network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IJCAI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Li X,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Finding global homophily in graph neural networks when meeting heterophily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ICML 2022.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Wu L,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Beyond homophily and homogeneity assumption: relation-based frequency adaptive graph neural networks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 TNNLS 2023.</a:t>
            </a:r>
          </a:p>
          <a:p>
            <a:pPr marL="342900" indent="-342900" algn="l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800">
                <a:solidFill>
                  <a:prstClr val="black"/>
                </a:solidFill>
                <a:ea typeface="微软雅黑"/>
              </a:rPr>
              <a:t>Zhou Z, et al. </a:t>
            </a:r>
            <a:r>
              <a:rPr lang="en-US" altLang="zh-CN" sz="1800" b="1" i="1">
                <a:solidFill>
                  <a:srgbClr val="3C3C8E"/>
                </a:solidFill>
                <a:ea typeface="微软雅黑"/>
              </a:rPr>
              <a:t>GReTo: remedying dynamic graph topology-task discordance via target homophily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.</a:t>
            </a:r>
            <a:r>
              <a:rPr lang="zh-CN" altLang="en-US" sz="1800">
                <a:solidFill>
                  <a:prstClr val="black"/>
                </a:solidFill>
                <a:ea typeface="微软雅黑"/>
              </a:rPr>
              <a:t> </a:t>
            </a:r>
            <a:r>
              <a:rPr lang="en-US" altLang="zh-CN" sz="1800">
                <a:solidFill>
                  <a:prstClr val="black"/>
                </a:solidFill>
                <a:ea typeface="微软雅黑"/>
              </a:rPr>
              <a:t>ICLR 2023.</a:t>
            </a:r>
          </a:p>
          <a:p>
            <a:pPr marL="234000" indent="-457200" algn="l">
              <a:lnSpc>
                <a:spcPct val="125000"/>
              </a:lnSpc>
            </a:pPr>
            <a:endParaRPr lang="en-US" altLang="zh-CN" sz="1800">
              <a:solidFill>
                <a:prstClr val="black"/>
              </a:solidFill>
              <a:ea typeface="微软雅黑"/>
            </a:endParaRPr>
          </a:p>
          <a:p>
            <a:pPr marL="234000" indent="-4572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sz="2000" b="1">
              <a:solidFill>
                <a:srgbClr val="6B2D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34000" indent="-457200" algn="l">
              <a:lnSpc>
                <a:spcPct val="125000"/>
              </a:lnSpc>
            </a:pPr>
            <a:endParaRPr lang="en-US" altLang="zh-CN" sz="180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FEDBDB-42CF-4ADC-A450-24FE450A3E59}"/>
              </a:ext>
            </a:extLst>
          </p:cNvPr>
          <p:cNvGrpSpPr/>
          <p:nvPr/>
        </p:nvGrpSpPr>
        <p:grpSpPr>
          <a:xfrm>
            <a:off x="153119" y="1071715"/>
            <a:ext cx="11896125" cy="5335317"/>
            <a:chOff x="153119" y="1071715"/>
            <a:chExt cx="11896125" cy="533531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09B016-2AD9-4FF8-90B5-A1A92E8E88B6}"/>
                </a:ext>
              </a:extLst>
            </p:cNvPr>
            <p:cNvSpPr/>
            <p:nvPr/>
          </p:nvSpPr>
          <p:spPr>
            <a:xfrm>
              <a:off x="153119" y="1071715"/>
              <a:ext cx="11896125" cy="5335317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F7A97BD-D900-4CFC-BBBE-5B86F3F5053C}"/>
                </a:ext>
              </a:extLst>
            </p:cNvPr>
            <p:cNvSpPr/>
            <p:nvPr/>
          </p:nvSpPr>
          <p:spPr>
            <a:xfrm>
              <a:off x="1982836" y="2123767"/>
              <a:ext cx="8240227" cy="2713703"/>
            </a:xfrm>
            <a:prstGeom prst="roundRect">
              <a:avLst/>
            </a:prstGeom>
            <a:solidFill>
              <a:srgbClr val="6E8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2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图结构学习</a:t>
              </a:r>
              <a:endParaRPr lang="en-US" altLang="zh-CN" sz="32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2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改良消息传递机制</a:t>
              </a:r>
              <a:endParaRPr lang="en-US" altLang="zh-CN" sz="32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2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特征增广（额外信息）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97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BCB42F4-D505-4AD8-BE45-4D9522A98167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进度安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排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实验总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280021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问题与思路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23FDF3-F833-4B36-9FE1-AB7DCF36C32F}"/>
              </a:ext>
            </a:extLst>
          </p:cNvPr>
          <p:cNvSpPr txBox="1"/>
          <p:nvPr/>
        </p:nvSpPr>
        <p:spPr>
          <a:xfrm>
            <a:off x="323958" y="1494959"/>
            <a:ext cx="11557986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endParaRPr kumimoji="1" lang="en-US" altLang="zh-CN" sz="28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依赖于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assumption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，忽略了现实中存在的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heterophily graph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，导致领域信息聚合后获得混淆的节点表示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思路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基于节点对的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degree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实现端到端地自动调整消息传递过程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5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Method Overview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F3484E-4F2D-4167-BC37-FF0BAC3C8377}"/>
              </a:ext>
            </a:extLst>
          </p:cNvPr>
          <p:cNvSpPr txBox="1"/>
          <p:nvPr/>
        </p:nvSpPr>
        <p:spPr>
          <a:xfrm>
            <a:off x="291114" y="1136974"/>
            <a:ext cx="60635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Degree 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Matrix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Homophily-Guided 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Propagation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10AD5C-99F2-4076-9B5A-91D742B5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58" y="2098263"/>
            <a:ext cx="8505785" cy="4308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1A2E2B-025E-4810-BAEA-D458B43BB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486" y="1183260"/>
            <a:ext cx="3198025" cy="8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8205186" cy="569912"/>
          </a:xfrm>
        </p:spPr>
        <p:txBody>
          <a:bodyPr>
            <a:normAutofit/>
          </a:bodyPr>
          <a:lstStyle/>
          <a:p>
            <a:r>
              <a:rPr lang="fr-FR" altLang="zh-CN"/>
              <a:t>Adjaceny Matrix and Message </a:t>
            </a:r>
            <a:r>
              <a:rPr lang="en-US" altLang="zh-CN"/>
              <a:t>Aggregation</a:t>
            </a:r>
            <a:endParaRPr lang="fr-FR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121180-7F2C-4C44-A7CA-402D9ECEDDBA}"/>
              </a:ext>
            </a:extLst>
          </p:cNvPr>
          <p:cNvSpPr txBox="1"/>
          <p:nvPr/>
        </p:nvSpPr>
        <p:spPr>
          <a:xfrm>
            <a:off x="291114" y="856347"/>
            <a:ext cx="410308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Adjacency Matrix: </a:t>
            </a:r>
            <a:r>
              <a:rPr kumimoji="1"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endParaRPr kumimoji="1"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34B317-40F0-45CC-9C35-A38F56B4EA6A}"/>
              </a:ext>
            </a:extLst>
          </p:cNvPr>
          <p:cNvSpPr txBox="1"/>
          <p:nvPr/>
        </p:nvSpPr>
        <p:spPr>
          <a:xfrm>
            <a:off x="6096000" y="856347"/>
            <a:ext cx="544774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Simple Aggregation: </a:t>
            </a:r>
            <a:r>
              <a:rPr kumimoji="1"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1"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(SUM)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D341DB-FF97-4AA3-9E09-5D6020D1E334}"/>
              </a:ext>
            </a:extLst>
          </p:cNvPr>
          <p:cNvGrpSpPr/>
          <p:nvPr/>
        </p:nvGrpSpPr>
        <p:grpSpPr>
          <a:xfrm>
            <a:off x="346914" y="1770264"/>
            <a:ext cx="4953986" cy="4503723"/>
            <a:chOff x="291114" y="1756130"/>
            <a:chExt cx="4953986" cy="450372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AAAC2C5-3B07-4B94-9DE4-564EB46DE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494"/>
            <a:stretch/>
          </p:blipFill>
          <p:spPr>
            <a:xfrm>
              <a:off x="291114" y="1756130"/>
              <a:ext cx="4953986" cy="450372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40DF22F-F3E9-4090-94FD-FD7246A27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02" t="25583" r="-156" b="23096"/>
            <a:stretch/>
          </p:blipFill>
          <p:spPr>
            <a:xfrm>
              <a:off x="3378201" y="3948452"/>
              <a:ext cx="1803399" cy="2311401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85999D7-70C2-4279-BDB2-BB3E7A06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0264"/>
            <a:ext cx="5661891" cy="20140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C6D412A-0E22-4D33-91A1-9C0C6CCA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55" y="3991869"/>
            <a:ext cx="5834105" cy="2186003"/>
          </a:xfrm>
          <a:prstGeom prst="rect">
            <a:avLst/>
          </a:prstGeom>
        </p:spPr>
      </p:pic>
      <p:sp>
        <p:nvSpPr>
          <p:cNvPr id="26" name="页脚占位符 2">
            <a:extLst>
              <a:ext uri="{FF2B5EF4-FFF2-40B4-BE49-F238E27FC236}">
                <a16:creationId xmlns:a16="http://schemas.microsoft.com/office/drawing/2014/main" id="{36C96EAF-2B43-45B8-BAE0-3EA9849E8E44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</a:rPr>
              <a:t>详细介绍：</a:t>
            </a:r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https://www.topbots.com/graph-convolutional-networks/.</a:t>
            </a:r>
          </a:p>
        </p:txBody>
      </p:sp>
    </p:spTree>
    <p:extLst>
      <p:ext uri="{BB962C8B-B14F-4D97-AF65-F5344CB8AC3E}">
        <p14:creationId xmlns:p14="http://schemas.microsoft.com/office/powerpoint/2010/main" val="350724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8205186" cy="569912"/>
          </a:xfrm>
        </p:spPr>
        <p:txBody>
          <a:bodyPr>
            <a:normAutofit/>
          </a:bodyPr>
          <a:lstStyle/>
          <a:p>
            <a:r>
              <a:rPr lang="en-US" altLang="zh-CN"/>
              <a:t>Homophily Degree Matrix Estimation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B3390E-ED04-4FE4-A2E3-C74E359CF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 r="2713" b="48136"/>
          <a:stretch/>
        </p:blipFill>
        <p:spPr>
          <a:xfrm>
            <a:off x="2108791" y="1504056"/>
            <a:ext cx="7974418" cy="22347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8EEA79-3B18-4E6A-958E-14631A251B8B}"/>
              </a:ext>
            </a:extLst>
          </p:cNvPr>
          <p:cNvSpPr txBox="1"/>
          <p:nvPr/>
        </p:nvSpPr>
        <p:spPr>
          <a:xfrm>
            <a:off x="291114" y="928232"/>
            <a:ext cx="531911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Node Attributes –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节点特征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4C0B47-1B2C-6258-487A-31D23AFB5FD2}"/>
              </a:ext>
            </a:extLst>
          </p:cNvPr>
          <p:cNvGrpSpPr/>
          <p:nvPr/>
        </p:nvGrpSpPr>
        <p:grpSpPr>
          <a:xfrm>
            <a:off x="291114" y="3893932"/>
            <a:ext cx="7397962" cy="2234272"/>
            <a:chOff x="291114" y="3893932"/>
            <a:chExt cx="7397962" cy="223427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4DDE85E-1B44-43D6-A540-082A4078A9A5}"/>
                </a:ext>
              </a:extLst>
            </p:cNvPr>
            <p:cNvGrpSpPr/>
            <p:nvPr/>
          </p:nvGrpSpPr>
          <p:grpSpPr>
            <a:xfrm>
              <a:off x="291114" y="3893932"/>
              <a:ext cx="5823946" cy="563931"/>
              <a:chOff x="291114" y="3893932"/>
              <a:chExt cx="5823946" cy="56393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3C1808-16CD-411F-89EC-C4A0E254C083}"/>
                  </a:ext>
                </a:extLst>
              </p:cNvPr>
              <p:cNvSpPr txBox="1"/>
              <p:nvPr/>
            </p:nvSpPr>
            <p:spPr>
              <a:xfrm>
                <a:off x="291114" y="3893932"/>
                <a:ext cx="3757011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MLP </a:t>
                </a:r>
                <a:r>
                  <a:rPr kumimoji="1"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提取特征</a:t>
                </a:r>
                <a:endPara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4A42FC4-CE06-4E4E-A5A0-DBFF041D86D5}"/>
                  </a:ext>
                </a:extLst>
              </p:cNvPr>
              <p:cNvGrpSpPr/>
              <p:nvPr/>
            </p:nvGrpSpPr>
            <p:grpSpPr>
              <a:xfrm>
                <a:off x="2485533" y="3912409"/>
                <a:ext cx="3629527" cy="545454"/>
                <a:chOff x="2676028" y="3921479"/>
                <a:chExt cx="3629527" cy="545454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7520C7A3-53E3-4A58-A7D6-11CD2EAEC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6028" y="3921479"/>
                  <a:ext cx="2439394" cy="545454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4F7421E6-FD19-413A-99B7-A6EF85FBF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9695" y="3957639"/>
                  <a:ext cx="1085860" cy="3989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2A779F7-BE33-4B03-994D-62F11C1CA3DC}"/>
                </a:ext>
              </a:extLst>
            </p:cNvPr>
            <p:cNvGrpSpPr/>
            <p:nvPr/>
          </p:nvGrpSpPr>
          <p:grpSpPr>
            <a:xfrm>
              <a:off x="291114" y="4631506"/>
              <a:ext cx="6925802" cy="542311"/>
              <a:chOff x="291114" y="4631506"/>
              <a:chExt cx="6925802" cy="542311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AB0890-9118-4432-86D2-65CAA7681EA8}"/>
                  </a:ext>
                </a:extLst>
              </p:cNvPr>
              <p:cNvSpPr txBox="1"/>
              <p:nvPr/>
            </p:nvSpPr>
            <p:spPr>
              <a:xfrm>
                <a:off x="291114" y="4631506"/>
                <a:ext cx="3757011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Soft Assignment Matrix</a:t>
                </a: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78AB1FE-AAC6-4CA3-94C9-DBB21D042237}"/>
                  </a:ext>
                </a:extLst>
              </p:cNvPr>
              <p:cNvGrpSpPr/>
              <p:nvPr/>
            </p:nvGrpSpPr>
            <p:grpSpPr>
              <a:xfrm>
                <a:off x="3995896" y="4731021"/>
                <a:ext cx="3221020" cy="442796"/>
                <a:chOff x="4155434" y="4700181"/>
                <a:chExt cx="3221020" cy="442796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38B1D272-D473-4FC6-8DC5-310C77C640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5434" y="4700181"/>
                  <a:ext cx="1952322" cy="442796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6C996F89-1D40-49D0-957B-902A54565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4310" y="4774985"/>
                  <a:ext cx="1132144" cy="317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B6E32F5-D88A-4C2D-A409-B484D3D5CDDC}"/>
                </a:ext>
              </a:extLst>
            </p:cNvPr>
            <p:cNvGrpSpPr/>
            <p:nvPr/>
          </p:nvGrpSpPr>
          <p:grpSpPr>
            <a:xfrm>
              <a:off x="291114" y="5372994"/>
              <a:ext cx="7397962" cy="755210"/>
              <a:chOff x="291114" y="5372994"/>
              <a:chExt cx="7397962" cy="75521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0ABB0C-2BEF-453B-8D68-58C733386041}"/>
                  </a:ext>
                </a:extLst>
              </p:cNvPr>
              <p:cNvSpPr txBox="1"/>
              <p:nvPr/>
            </p:nvSpPr>
            <p:spPr>
              <a:xfrm>
                <a:off x="291114" y="5372994"/>
                <a:ext cx="3757011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Loss </a:t>
                </a:r>
                <a:r>
                  <a:rPr kumimoji="1"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损失函数</a:t>
                </a:r>
                <a:endPara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162047C3-6FCE-4309-8E84-A08C4463B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4114" y="5404299"/>
                <a:ext cx="5114962" cy="723905"/>
              </a:xfrm>
              <a:prstGeom prst="rect">
                <a:avLst/>
              </a:prstGeom>
            </p:spPr>
          </p:pic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48E1702-1539-485E-944F-75AA14346D5A}"/>
              </a:ext>
            </a:extLst>
          </p:cNvPr>
          <p:cNvSpPr/>
          <p:nvPr/>
        </p:nvSpPr>
        <p:spPr>
          <a:xfrm>
            <a:off x="4972057" y="2675045"/>
            <a:ext cx="3429000" cy="994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7DB5F7-14AB-4B02-A233-0B14B86244E3}"/>
              </a:ext>
            </a:extLst>
          </p:cNvPr>
          <p:cNvGrpSpPr/>
          <p:nvPr/>
        </p:nvGrpSpPr>
        <p:grpSpPr>
          <a:xfrm>
            <a:off x="7860534" y="3826363"/>
            <a:ext cx="4239101" cy="2141030"/>
            <a:chOff x="7860534" y="3826363"/>
            <a:chExt cx="4239101" cy="214103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7E7EF63-3019-419E-8B4B-F0C716E0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4011" y="4564493"/>
              <a:ext cx="1602959" cy="499624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D0F888-69E2-41A4-B92A-82E4DE5DB941}"/>
                </a:ext>
              </a:extLst>
            </p:cNvPr>
            <p:cNvSpPr txBox="1"/>
            <p:nvPr/>
          </p:nvSpPr>
          <p:spPr>
            <a:xfrm>
              <a:off x="7860534" y="3826363"/>
              <a:ext cx="4239101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Homophily Degree Matrix: </a:t>
              </a:r>
              <a:r>
                <a:rPr kumimoji="1" lang="en-US" altLang="zh-CN" sz="24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</a:t>
              </a: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2D2D64C-38C6-4252-816A-D371E6746FAA}"/>
                </a:ext>
              </a:extLst>
            </p:cNvPr>
            <p:cNvSpPr txBox="1"/>
            <p:nvPr/>
          </p:nvSpPr>
          <p:spPr>
            <a:xfrm>
              <a:off x="7949268" y="5321062"/>
              <a:ext cx="3924298" cy="646331"/>
            </a:xfrm>
            <a:prstGeom prst="rect">
              <a:avLst/>
            </a:prstGeom>
            <a:noFill/>
            <a:ln w="19050">
              <a:solidFill>
                <a:srgbClr val="385723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>
                  <a:solidFill>
                    <a:srgbClr val="FD9B69"/>
                  </a:solidFill>
                </a:rPr>
                <a:t>denotes the extent to which node vi and node vj belong to the same class.</a:t>
              </a:r>
              <a:endParaRPr lang="zh-CN" altLang="en-US">
                <a:solidFill>
                  <a:srgbClr val="FD9B69"/>
                </a:solidFill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B22BA6A-9AA4-423F-AC6B-C229AA9E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61875" y="4616776"/>
              <a:ext cx="1538954" cy="430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44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8205186" cy="569912"/>
          </a:xfrm>
        </p:spPr>
        <p:txBody>
          <a:bodyPr>
            <a:normAutofit/>
          </a:bodyPr>
          <a:lstStyle/>
          <a:p>
            <a:r>
              <a:rPr lang="en-US" altLang="zh-CN"/>
              <a:t>Homophily Degree Matrix Estimation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B3390E-ED04-4FE4-A2E3-C74E359CF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 r="2713" b="48136"/>
          <a:stretch/>
        </p:blipFill>
        <p:spPr>
          <a:xfrm>
            <a:off x="2108791" y="1485006"/>
            <a:ext cx="7974418" cy="2234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341139-CE20-4991-8EE2-3B8C491FB4B4}"/>
              </a:ext>
            </a:extLst>
          </p:cNvPr>
          <p:cNvSpPr txBox="1"/>
          <p:nvPr/>
        </p:nvSpPr>
        <p:spPr>
          <a:xfrm>
            <a:off x="291114" y="928232"/>
            <a:ext cx="63192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Network Topology –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图结构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邻接矩阵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354F92-FA91-4FB0-B0E4-0C8DBF54E7D2}"/>
              </a:ext>
            </a:extLst>
          </p:cNvPr>
          <p:cNvSpPr/>
          <p:nvPr/>
        </p:nvSpPr>
        <p:spPr>
          <a:xfrm>
            <a:off x="5022850" y="1608656"/>
            <a:ext cx="3381699" cy="109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257F05E6-0FE1-4411-B8C6-36A52D2B1DFA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ZhuЃ X, GhahramaniЃн Z. Learning from labeled and unlabeled data with label propagation[J]. 2002.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F43344-9E34-4669-A023-1F636E27DD98}"/>
              </a:ext>
            </a:extLst>
          </p:cNvPr>
          <p:cNvSpPr txBox="1"/>
          <p:nvPr/>
        </p:nvSpPr>
        <p:spPr>
          <a:xfrm>
            <a:off x="291114" y="3590023"/>
            <a:ext cx="830794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Topology-aware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Degree Matrix: </a:t>
            </a:r>
            <a:r>
              <a:rPr kumimoji="1" lang="en-US" altLang="zh-CN" sz="28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endParaRPr kumimoji="1" lang="en-US" altLang="zh-CN" sz="2400" b="1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4D19944-0148-460D-9E7E-82E397CF5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7" r="316"/>
          <a:stretch/>
        </p:blipFill>
        <p:spPr>
          <a:xfrm>
            <a:off x="1880354" y="4305992"/>
            <a:ext cx="3142496" cy="5370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C2B2DF-FDAA-4858-ABCA-501DF3E74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4"/>
          <a:stretch/>
        </p:blipFill>
        <p:spPr>
          <a:xfrm>
            <a:off x="1904264" y="4839049"/>
            <a:ext cx="3416997" cy="6521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8D9005-CD5C-46CC-835B-B5C25C0FA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265" y="5316914"/>
            <a:ext cx="5685319" cy="89768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DDC9FF-9AAC-4AB2-B31B-A412ED0B37B4}"/>
              </a:ext>
            </a:extLst>
          </p:cNvPr>
          <p:cNvSpPr txBox="1"/>
          <p:nvPr/>
        </p:nvSpPr>
        <p:spPr>
          <a:xfrm>
            <a:off x="770103" y="44268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邻域信息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A76051-970E-47A0-BAB3-47B3C6585E7B}"/>
              </a:ext>
            </a:extLst>
          </p:cNvPr>
          <p:cNvSpPr txBox="1"/>
          <p:nvPr/>
        </p:nvSpPr>
        <p:spPr>
          <a:xfrm>
            <a:off x="770103" y="499213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增加权重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03C060-4BD1-4399-BADE-8332CEA3155A}"/>
              </a:ext>
            </a:extLst>
          </p:cNvPr>
          <p:cNvSpPr txBox="1"/>
          <p:nvPr/>
        </p:nvSpPr>
        <p:spPr>
          <a:xfrm>
            <a:off x="770104" y="55360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优化目标</a:t>
            </a:r>
          </a:p>
        </p:txBody>
      </p:sp>
    </p:spTree>
    <p:extLst>
      <p:ext uri="{BB962C8B-B14F-4D97-AF65-F5344CB8AC3E}">
        <p14:creationId xmlns:p14="http://schemas.microsoft.com/office/powerpoint/2010/main" val="147047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8843650" cy="569912"/>
          </a:xfrm>
        </p:spPr>
        <p:txBody>
          <a:bodyPr>
            <a:normAutofit/>
          </a:bodyPr>
          <a:lstStyle/>
          <a:p>
            <a:r>
              <a:rPr lang="en-US" altLang="zh-CN"/>
              <a:t>Homophily Degree Matrix Estimation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E6300-B36F-4F48-84DE-E70FD0E02E20}"/>
              </a:ext>
            </a:extLst>
          </p:cNvPr>
          <p:cNvSpPr txBox="1"/>
          <p:nvPr/>
        </p:nvSpPr>
        <p:spPr>
          <a:xfrm>
            <a:off x="291114" y="911474"/>
            <a:ext cx="716263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Label Propagation Algorithm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标记传播算法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D19A6-89DA-4D7F-A2A6-DB92F93A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57" y="2542684"/>
            <a:ext cx="3923586" cy="17126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1DFC1E-16C9-43BA-ADFE-211F80EEFCB3}"/>
              </a:ext>
            </a:extLst>
          </p:cNvPr>
          <p:cNvSpPr txBox="1"/>
          <p:nvPr/>
        </p:nvSpPr>
        <p:spPr>
          <a:xfrm>
            <a:off x="617309" y="1492531"/>
            <a:ext cx="693803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无需训练，依靠标记传播预测未标记节点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LPA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相当于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AY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，即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AX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中的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替换为标记的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one-hot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向量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363016-9D80-4386-9B36-F637D5A7D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65"/>
          <a:stretch/>
        </p:blipFill>
        <p:spPr>
          <a:xfrm>
            <a:off x="7555345" y="950132"/>
            <a:ext cx="4118413" cy="318510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6729563-8FCC-4F78-8C5F-205807E91C67}"/>
              </a:ext>
            </a:extLst>
          </p:cNvPr>
          <p:cNvGrpSpPr/>
          <p:nvPr/>
        </p:nvGrpSpPr>
        <p:grpSpPr>
          <a:xfrm>
            <a:off x="617309" y="4289373"/>
            <a:ext cx="11190803" cy="1992963"/>
            <a:chOff x="634338" y="4327496"/>
            <a:chExt cx="11190803" cy="199296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999B95-DF8D-4596-9D2B-3BCCA4923740}"/>
                </a:ext>
              </a:extLst>
            </p:cNvPr>
            <p:cNvSpPr txBox="1"/>
            <p:nvPr/>
          </p:nvSpPr>
          <p:spPr>
            <a:xfrm>
              <a:off x="636696" y="4327496"/>
              <a:ext cx="4812759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Soft Label Matrix in Iteration </a:t>
              </a:r>
              <a:r>
                <a:rPr kumimoji="1" lang="en-US" altLang="zh-CN" sz="2000" b="1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 &gt; 0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8386A5-6B6E-4B8B-A5AF-21EBB1EB7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94" r="1982" b="9296"/>
            <a:stretch/>
          </p:blipFill>
          <p:spPr>
            <a:xfrm>
              <a:off x="5519479" y="4426305"/>
              <a:ext cx="3718319" cy="37297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FCB1C3D-515F-4D5D-A630-E00C0AC6F451}"/>
                </a:ext>
              </a:extLst>
            </p:cNvPr>
            <p:cNvSpPr txBox="1"/>
            <p:nvPr/>
          </p:nvSpPr>
          <p:spPr>
            <a:xfrm>
              <a:off x="4686300" y="4857744"/>
              <a:ext cx="673159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 = 0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22B0820-19C5-494A-9B2C-86AB28EDF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961"/>
            <a:stretch/>
          </p:blipFill>
          <p:spPr>
            <a:xfrm>
              <a:off x="5534718" y="4962146"/>
              <a:ext cx="2869831" cy="34328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91E66D-BC06-4E01-AA30-7361468F4980}"/>
                </a:ext>
              </a:extLst>
            </p:cNvPr>
            <p:cNvSpPr txBox="1"/>
            <p:nvPr/>
          </p:nvSpPr>
          <p:spPr>
            <a:xfrm>
              <a:off x="8672859" y="4811232"/>
              <a:ext cx="3152282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b="1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is one-hot label vector</a:t>
              </a:r>
              <a:endParaRPr kumimoji="1"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9C2B57E-7353-4D59-A92D-1B3638E2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5321" y="5426693"/>
              <a:ext cx="2604057" cy="893766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FF74B6-A6C8-4950-A24E-3EF44914D2FF}"/>
                </a:ext>
              </a:extLst>
            </p:cNvPr>
            <p:cNvSpPr txBox="1"/>
            <p:nvPr/>
          </p:nvSpPr>
          <p:spPr>
            <a:xfrm>
              <a:off x="634338" y="5288202"/>
              <a:ext cx="3086341" cy="49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LPA in Iteration </a:t>
              </a:r>
              <a:r>
                <a:rPr kumimoji="1" lang="en-US" altLang="zh-CN" sz="2000" b="1" i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 &gt;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00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6287486" cy="569912"/>
          </a:xfrm>
        </p:spPr>
        <p:txBody>
          <a:bodyPr>
            <a:normAutofit/>
          </a:bodyPr>
          <a:lstStyle/>
          <a:p>
            <a:r>
              <a:rPr lang="en-US" altLang="zh-CN"/>
              <a:t>Remarks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25907B-2548-4CD7-AA0D-2EEDF2BDEDB8}"/>
              </a:ext>
            </a:extLst>
          </p:cNvPr>
          <p:cNvSpPr txBox="1"/>
          <p:nvPr/>
        </p:nvSpPr>
        <p:spPr>
          <a:xfrm>
            <a:off x="291114" y="928232"/>
            <a:ext cx="63192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能不能只使用一种矩阵？</a:t>
            </a:r>
            <a:endParaRPr kumimoji="1"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9D0427-C087-4C33-B4CB-B59C378A4865}"/>
              </a:ext>
            </a:extLst>
          </p:cNvPr>
          <p:cNvSpPr txBox="1"/>
          <p:nvPr/>
        </p:nvSpPr>
        <p:spPr>
          <a:xfrm>
            <a:off x="488000" y="4172615"/>
            <a:ext cx="7809141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全局信息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仅依赖于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 -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局部信息（目标节点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阶邻域节点）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依赖于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class labels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超参数控制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全局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局部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degree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的比重</a:t>
            </a:r>
            <a:endParaRPr kumimoji="1" lang="en-US" altLang="zh-CN" sz="20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0C87EA-C673-44C6-885C-3AF34483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2594349"/>
            <a:ext cx="3008713" cy="817293"/>
          </a:xfrm>
          <a:prstGeom prst="rect">
            <a:avLst/>
          </a:prstGeom>
        </p:spPr>
      </p:pic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15B1F1B5-155C-4187-A086-B12D5C33E1A0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Zhu J, et al. Beyond homophily in graph neural networks: current limitations and effective designs. NeurIPS 2020.</a:t>
            </a:r>
          </a:p>
          <a:p>
            <a:pPr algn="l"/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286C66-06A6-4651-9D6E-5FDDB5EC8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06" y="1459945"/>
            <a:ext cx="6410372" cy="2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Homophily-Guided Propagation</a:t>
            </a:r>
          </a:p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6CC3C9-2F3E-4885-8CF0-51EB08776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87"/>
          <a:stretch/>
        </p:blipFill>
        <p:spPr>
          <a:xfrm>
            <a:off x="3149737" y="1064804"/>
            <a:ext cx="5892526" cy="469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C1BDA4-2EBC-415E-BFA6-71B7631A3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62" y="5422774"/>
            <a:ext cx="5105437" cy="1166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3D7120-DFFA-454F-A91F-60F5314B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251" y="5658444"/>
            <a:ext cx="4672047" cy="5572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552734-77C6-46E9-B4CD-BC9973767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561" y="1724374"/>
            <a:ext cx="7300875" cy="36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8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D95ED5-0333-4ACC-93EB-3B0403235EEE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进度安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排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实验总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422201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E93CB8-B7F6-45E5-B812-8F2EEE1D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D4FFB-B280-4996-88A4-499377F9FE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Theoretical Analysis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0AFFCE-D08A-4771-9DF6-1CBBD909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9" y="1040456"/>
            <a:ext cx="4196280" cy="5471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8DB06-8DB2-4495-B2E2-D07E949C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82" y="1317401"/>
            <a:ext cx="4196280" cy="31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E8A7D0C-D5FB-4E98-B6B2-EAE3157B2393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进度安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排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实验总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57906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Datasets</a:t>
            </a:r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02BF9-634A-4308-9622-821580B235E0}"/>
              </a:ext>
            </a:extLst>
          </p:cNvPr>
          <p:cNvGrpSpPr/>
          <p:nvPr/>
        </p:nvGrpSpPr>
        <p:grpSpPr>
          <a:xfrm>
            <a:off x="616110" y="3916627"/>
            <a:ext cx="10984455" cy="1733563"/>
            <a:chOff x="862614" y="2546444"/>
            <a:chExt cx="10984455" cy="17335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F0D0CC-3EAC-44CD-B19C-798995D8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3579" y="2736762"/>
              <a:ext cx="2821776" cy="83444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E5492E-BCC9-43AA-9E0D-27C1E44C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3579" y="3708165"/>
              <a:ext cx="3863490" cy="41265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BD6EFB-F631-4C3D-90B8-7B8898A5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614" y="2546444"/>
              <a:ext cx="6481810" cy="1733563"/>
            </a:xfrm>
            <a:prstGeom prst="rect">
              <a:avLst/>
            </a:prstGeom>
          </p:spPr>
        </p:pic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C8F12410-9E2D-4117-A2F7-5E06DCDBCC7C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 flipV="1">
              <a:off x="7136872" y="3153982"/>
              <a:ext cx="846707" cy="8860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D54B99-73C8-42A4-AF8C-D4DC26D310FC}"/>
                </a:ext>
              </a:extLst>
            </p:cNvPr>
            <p:cNvSpPr/>
            <p:nvPr/>
          </p:nvSpPr>
          <p:spPr>
            <a:xfrm>
              <a:off x="972882" y="3914493"/>
              <a:ext cx="6163990" cy="2510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877CFF7-4700-4337-B3C4-72902905ADB3}"/>
              </a:ext>
            </a:extLst>
          </p:cNvPr>
          <p:cNvSpPr txBox="1"/>
          <p:nvPr/>
        </p:nvSpPr>
        <p:spPr>
          <a:xfrm>
            <a:off x="862614" y="5927665"/>
            <a:ext cx="1036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H.R.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：表示 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ratio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，数值范围 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[0, 1]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，越接近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表示越符合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Assumption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7D4307-1BB8-4E29-B189-879201BDCACB}"/>
              </a:ext>
            </a:extLst>
          </p:cNvPr>
          <p:cNvSpPr txBox="1"/>
          <p:nvPr/>
        </p:nvSpPr>
        <p:spPr>
          <a:xfrm>
            <a:off x="862614" y="1063745"/>
            <a:ext cx="6481810" cy="253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Heterophily Datasets: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Web Page Dataset: 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Cornell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Texas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Wisconsin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Film Industry Dataset: 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Film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Homophily Datasets: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Citation Networks: 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Core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Citeseer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Pubmed</a:t>
            </a:r>
            <a:endParaRPr kumimoji="1" lang="zh-CN" altLang="en-US" sz="2000" b="1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331152-892F-4849-8854-92AB0FAB7663}"/>
              </a:ext>
            </a:extLst>
          </p:cNvPr>
          <p:cNvSpPr txBox="1"/>
          <p:nvPr/>
        </p:nvSpPr>
        <p:spPr>
          <a:xfrm>
            <a:off x="8009449" y="1063745"/>
            <a:ext cx="3318741" cy="197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Dataset Split: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Training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Validating  32%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Testing       20%</a:t>
            </a:r>
          </a:p>
        </p:txBody>
      </p:sp>
    </p:spTree>
    <p:extLst>
      <p:ext uri="{BB962C8B-B14F-4D97-AF65-F5344CB8AC3E}">
        <p14:creationId xmlns:p14="http://schemas.microsoft.com/office/powerpoint/2010/main" val="324465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Compared Methods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F13BC-8A46-4446-B330-562752D53090}"/>
              </a:ext>
            </a:extLst>
          </p:cNvPr>
          <p:cNvGrpSpPr/>
          <p:nvPr/>
        </p:nvGrpSpPr>
        <p:grpSpPr>
          <a:xfrm>
            <a:off x="773220" y="1374125"/>
            <a:ext cx="10645559" cy="4746941"/>
            <a:chOff x="1012440" y="1431275"/>
            <a:chExt cx="10645559" cy="474694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321A1C-DAE5-4D87-858B-D913AB61B9C8}"/>
                </a:ext>
              </a:extLst>
            </p:cNvPr>
            <p:cNvSpPr txBox="1"/>
            <p:nvPr/>
          </p:nvSpPr>
          <p:spPr>
            <a:xfrm>
              <a:off x="1012440" y="1431275"/>
              <a:ext cx="4709511" cy="3823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Simple Neural Networks: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MLP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kumimoji="1" lang="en-US" altLang="zh-CN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Classic GNNs: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GCN	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ICLR 17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GAT	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ICLR 18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561A6E3-7E67-480A-8921-5AC7B79CA8CB}"/>
                </a:ext>
              </a:extLst>
            </p:cNvPr>
            <p:cNvSpPr txBox="1"/>
            <p:nvPr/>
          </p:nvSpPr>
          <p:spPr>
            <a:xfrm>
              <a:off x="6253163" y="1431275"/>
              <a:ext cx="5404836" cy="474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Randon Walk Method: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DeepWalk</a:t>
              </a:r>
              <a:r>
                <a:rPr kumimoji="1" lang="en-US" altLang="zh-CN" sz="16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KDD 14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GNNs against Heterophily 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Geom-GCN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ICLR 20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H2GCN	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NeurIPS 20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AM-GCN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KDD 20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CPGNN	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AAAI 21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2000" b="1">
                  <a:solidFill>
                    <a:srgbClr val="FD9B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GPR-GNN	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ICLR 21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83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Overall Evaluation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BE7F2-7391-4177-8253-590E0940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2" y="1080876"/>
            <a:ext cx="11722335" cy="32030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0B5615-F9C5-44C0-A5AD-53312C883CBE}"/>
              </a:ext>
            </a:extLst>
          </p:cNvPr>
          <p:cNvSpPr txBox="1"/>
          <p:nvPr/>
        </p:nvSpPr>
        <p:spPr>
          <a:xfrm>
            <a:off x="291114" y="4660840"/>
            <a:ext cx="11519886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分析一：相比传统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分别提升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26.49%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24.47%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，相比“改良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”提升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3.0~19.03%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分析二：自适应地调整消息传递过程，有助于改善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 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Heterophily Graph 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上的表征学习质量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分析三：在同构图上依然有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接近或更优于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的表征学习质量（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Accuracy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FEC087-FA11-40D2-B7C9-B0BD128DBEFB}"/>
              </a:ext>
            </a:extLst>
          </p:cNvPr>
          <p:cNvSpPr/>
          <p:nvPr/>
        </p:nvSpPr>
        <p:spPr>
          <a:xfrm>
            <a:off x="7143750" y="1080876"/>
            <a:ext cx="3429000" cy="332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C46A1C-2151-4024-8281-D2E015BCE636}"/>
              </a:ext>
            </a:extLst>
          </p:cNvPr>
          <p:cNvSpPr/>
          <p:nvPr/>
        </p:nvSpPr>
        <p:spPr>
          <a:xfrm>
            <a:off x="2257425" y="1080876"/>
            <a:ext cx="4676775" cy="3322278"/>
          </a:xfrm>
          <a:prstGeom prst="rect">
            <a:avLst/>
          </a:prstGeom>
          <a:noFill/>
          <a:ln w="28575">
            <a:solidFill>
              <a:srgbClr val="459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1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Visualization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47FA44-E7F9-46FA-BA28-FD436F9E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66" y="1069174"/>
            <a:ext cx="8499668" cy="284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FB1400-5B5E-44CA-BC4B-4703D7F2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76" y="3742661"/>
            <a:ext cx="5713350" cy="27441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F97DA0-EBD9-4ECB-B792-BBC70C3D04A9}"/>
              </a:ext>
            </a:extLst>
          </p:cNvPr>
          <p:cNvSpPr txBox="1"/>
          <p:nvPr/>
        </p:nvSpPr>
        <p:spPr>
          <a:xfrm>
            <a:off x="395889" y="4403259"/>
            <a:ext cx="267116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Citeseer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t-SNE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降维（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维）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53F9D9-421C-411F-A4F6-105B2879A623}"/>
              </a:ext>
            </a:extLst>
          </p:cNvPr>
          <p:cNvSpPr txBox="1"/>
          <p:nvPr/>
        </p:nvSpPr>
        <p:spPr>
          <a:xfrm>
            <a:off x="8959626" y="4403259"/>
            <a:ext cx="322471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b,d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优于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但边界不清晰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具有高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intra-class similarity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，边界清晰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9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C7EAAC-3CD9-4B92-8906-BD3621DC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C62A4-873C-43AB-B9F7-2041D0FEC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Parameter Analysis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C99D83-475D-4D88-A661-0BABD06F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54" y="1261720"/>
            <a:ext cx="5393556" cy="24346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0E75646-1C46-40BF-B39B-5E56232B57A2}"/>
              </a:ext>
            </a:extLst>
          </p:cNvPr>
          <p:cNvSpPr txBox="1"/>
          <p:nvPr/>
        </p:nvSpPr>
        <p:spPr>
          <a:xfrm>
            <a:off x="1598998" y="1041893"/>
            <a:ext cx="300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/>
              <a:t>Analysis results of order k</a:t>
            </a:r>
            <a:endParaRPr lang="zh-CN" altLang="en-US" sz="2000" b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CACCE4-1A8C-49FA-AB9A-9D6E8C28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66" y="1263846"/>
            <a:ext cx="5084183" cy="24325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23FB7D-82AD-4834-8879-6F05EFDE1B6F}"/>
              </a:ext>
            </a:extLst>
          </p:cNvPr>
          <p:cNvSpPr txBox="1"/>
          <p:nvPr/>
        </p:nvSpPr>
        <p:spPr>
          <a:xfrm>
            <a:off x="6980287" y="1041893"/>
            <a:ext cx="3929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/>
              <a:t>Analysis results of weight α and β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5B0445D-85F1-4E67-8C82-0393F212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060" y="4023167"/>
            <a:ext cx="5301880" cy="25734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8B87466-A1BD-4F3A-A7E8-F34592FC55C0}"/>
              </a:ext>
            </a:extLst>
          </p:cNvPr>
          <p:cNvSpPr txBox="1"/>
          <p:nvPr/>
        </p:nvSpPr>
        <p:spPr>
          <a:xfrm>
            <a:off x="3197032" y="3729137"/>
            <a:ext cx="5811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/>
              <a:t>Analysis results of homophily degree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01665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ACB05C-EACC-5A17-CC77-1F8E5A53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F0ECF0-A1B4-628E-614E-5C66382ED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2B019-C4A8-40C2-3B48-E782072F7A10}"/>
              </a:ext>
            </a:extLst>
          </p:cNvPr>
          <p:cNvSpPr txBox="1"/>
          <p:nvPr/>
        </p:nvSpPr>
        <p:spPr>
          <a:xfrm>
            <a:off x="309930" y="1021024"/>
            <a:ext cx="11652371" cy="512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优点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技术路线清晰，技术方案有效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开源代码，好评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用于某些场景的图数据，可能是负收益的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缺点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不适用于大规模数据集（小于</a:t>
            </a:r>
            <a:r>
              <a:rPr kumimoji="1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20k</a:t>
            </a: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点）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开坑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优化上述过程（分布式的手法）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/>
              <a:t>(NeurIPS 21)</a:t>
            </a:r>
            <a:r>
              <a:rPr lang="zh-CN" altLang="en-US" sz="2000"/>
              <a:t> </a:t>
            </a:r>
            <a:r>
              <a:rPr lang="en-US" altLang="zh-CN" sz="2000"/>
              <a:t>Large Scale Learning on Non-Homophilous Graphs: New Benchmarks and Strong Simple Methods</a:t>
            </a:r>
            <a:endParaRPr kumimoji="1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7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584F5C-4F3E-4F1B-97ED-EF43C94909E7}"/>
              </a:ext>
            </a:extLst>
          </p:cNvPr>
          <p:cNvGrpSpPr/>
          <p:nvPr/>
        </p:nvGrpSpPr>
        <p:grpSpPr>
          <a:xfrm>
            <a:off x="3655902" y="1775113"/>
            <a:ext cx="4880195" cy="3611202"/>
            <a:chOff x="3655902" y="1775113"/>
            <a:chExt cx="4880195" cy="361120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775113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B4277B2-F5E6-41E8-93FF-2620DC02A6F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研究背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景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noFill/>
              <a:ln w="28575">
                <a:solidFill>
                  <a:srgbClr val="9BA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进度安</a:t>
                </a:r>
                <a:r>
                  <a:rPr lang="zh-CN" altLang="en-US" sz="2800" b="1">
                    <a:solidFill>
                      <a:srgbClr val="3843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排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技术路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线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zh-CN" altLang="en-US" sz="2800" b="1" spc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实验总</a:t>
                </a:r>
                <a:r>
                  <a:rPr lang="zh-CN" altLang="en-US" sz="2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结</a:t>
                </a: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509960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6758444" cy="569912"/>
          </a:xfrm>
        </p:spPr>
        <p:txBody>
          <a:bodyPr>
            <a:normAutofit/>
          </a:bodyPr>
          <a:lstStyle/>
          <a:p>
            <a:r>
              <a:rPr lang="zh-CN" altLang="en-US"/>
              <a:t>构造数据集 </a:t>
            </a:r>
            <a:r>
              <a:rPr lang="en-US" altLang="zh-CN"/>
              <a:t>– Synthetic Dataset</a:t>
            </a:r>
            <a:r>
              <a:rPr lang="en-US" altLang="zh-CN" baseline="30000"/>
              <a:t>[1]</a:t>
            </a:r>
            <a:endParaRPr lang="zh-CN" altLang="en-US" baseline="30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1F5DF-DE3D-470F-A6C9-3BB8EC76C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12255"/>
          <a:stretch/>
        </p:blipFill>
        <p:spPr>
          <a:xfrm>
            <a:off x="291114" y="1124448"/>
            <a:ext cx="2731800" cy="24125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7BE32E-DC29-4DCA-84E6-40BDB4E93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0662" r="8272" b="10662"/>
          <a:stretch/>
        </p:blipFill>
        <p:spPr>
          <a:xfrm>
            <a:off x="8784700" y="1413667"/>
            <a:ext cx="2842676" cy="1898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FD2B3-11A6-4AB1-8F19-1A55BF5A53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t="10662" r="12255" b="10662"/>
          <a:stretch/>
        </p:blipFill>
        <p:spPr>
          <a:xfrm>
            <a:off x="3127852" y="4375641"/>
            <a:ext cx="2731800" cy="1898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9685EF-8A00-4E8E-AD7A-3744799FB6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1" t="9674" r="11029" b="11650"/>
          <a:stretch/>
        </p:blipFill>
        <p:spPr>
          <a:xfrm>
            <a:off x="3197032" y="1381664"/>
            <a:ext cx="2731800" cy="18980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18460-2966-42E1-96B0-F022F881A6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2"/>
          <a:stretch/>
        </p:blipFill>
        <p:spPr>
          <a:xfrm>
            <a:off x="6263170" y="1124448"/>
            <a:ext cx="2842676" cy="24125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4FD7E4-63B8-4060-B6B2-890D98C297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6" r="13604"/>
          <a:stretch/>
        </p:blipFill>
        <p:spPr>
          <a:xfrm>
            <a:off x="265143" y="3832533"/>
            <a:ext cx="2731800" cy="24125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6E0D9A-EAB9-4281-A50A-788452EF58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30" b="-1"/>
          <a:stretch/>
        </p:blipFill>
        <p:spPr>
          <a:xfrm>
            <a:off x="6571732" y="3588245"/>
            <a:ext cx="4084787" cy="28830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F2260B-FF47-404B-ACD6-801B2282A194}"/>
              </a:ext>
            </a:extLst>
          </p:cNvPr>
          <p:cNvSpPr txBox="1"/>
          <p:nvPr/>
        </p:nvSpPr>
        <p:spPr>
          <a:xfrm>
            <a:off x="1022065" y="955171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H.R.= 0.75</a:t>
            </a:r>
            <a:endParaRPr kumimoji="1"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BACB6A-A919-469D-83B6-525E91376AE2}"/>
              </a:ext>
            </a:extLst>
          </p:cNvPr>
          <p:cNvSpPr txBox="1"/>
          <p:nvPr/>
        </p:nvSpPr>
        <p:spPr>
          <a:xfrm>
            <a:off x="1022064" y="3706227"/>
            <a:ext cx="126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H.R.= 0.50</a:t>
            </a:r>
            <a:endParaRPr kumimoji="1"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C32F1F-9767-4ADE-9DE9-8633DBB2487B}"/>
              </a:ext>
            </a:extLst>
          </p:cNvPr>
          <p:cNvSpPr txBox="1"/>
          <p:nvPr/>
        </p:nvSpPr>
        <p:spPr>
          <a:xfrm>
            <a:off x="7049558" y="955171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H.R.= 0.25</a:t>
            </a:r>
            <a:endParaRPr kumimoji="1"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320CC-6C9C-45E0-AED2-357EA809EF94}"/>
              </a:ext>
            </a:extLst>
          </p:cNvPr>
          <p:cNvSpPr txBox="1"/>
          <p:nvPr/>
        </p:nvSpPr>
        <p:spPr>
          <a:xfrm>
            <a:off x="10621973" y="48429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特征分布</a:t>
            </a:r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3FBAAD30-9B9E-465B-98F7-49BEFFB7E6F2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Michelle G, et al. Community structure in social and biological networks. Proceedings of the national academy of sciences, 99(12):7821–7826, 2002</a:t>
            </a:r>
          </a:p>
        </p:txBody>
      </p:sp>
    </p:spTree>
    <p:extLst>
      <p:ext uri="{BB962C8B-B14F-4D97-AF65-F5344CB8AC3E}">
        <p14:creationId xmlns:p14="http://schemas.microsoft.com/office/powerpoint/2010/main" val="96234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+mn-lt"/>
              </a:rPr>
              <a:t>图数据 </a:t>
            </a:r>
            <a:r>
              <a:rPr lang="en-US" altLang="zh-CN">
                <a:latin typeface="+mn-lt"/>
              </a:rPr>
              <a:t>– </a:t>
            </a:r>
            <a:r>
              <a:rPr lang="zh-CN" altLang="en-US">
                <a:latin typeface="+mn-lt"/>
              </a:rPr>
              <a:t>来源与建模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5CBD0AF9-EFF9-4D22-942D-31431AF33191}"/>
              </a:ext>
            </a:extLst>
          </p:cNvPr>
          <p:cNvSpPr txBox="1"/>
          <p:nvPr/>
        </p:nvSpPr>
        <p:spPr>
          <a:xfrm>
            <a:off x="823749" y="1853942"/>
            <a:ext cx="24461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b="1"/>
              <a:t>G </a:t>
            </a:r>
            <a:r>
              <a:rPr lang="en-US" altLang="zh-CN" sz="2800"/>
              <a:t>= (</a:t>
            </a:r>
            <a:r>
              <a:rPr lang="en-US" altLang="zh-CN" sz="2800" b="1">
                <a:solidFill>
                  <a:srgbClr val="FD9B69"/>
                </a:solidFill>
              </a:rPr>
              <a:t>V</a:t>
            </a:r>
            <a:r>
              <a:rPr lang="en-US" altLang="zh-CN" sz="2800"/>
              <a:t>,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FD9B69"/>
                </a:solidFill>
              </a:rPr>
              <a:t>A/E</a:t>
            </a:r>
            <a:r>
              <a:rPr lang="en-US" altLang="zh-CN" sz="2800"/>
              <a:t>,</a:t>
            </a:r>
            <a:r>
              <a:rPr lang="zh-CN" altLang="en-US" sz="2800" b="1"/>
              <a:t> </a:t>
            </a:r>
            <a:r>
              <a:rPr lang="en-US" altLang="zh-CN" sz="2800" b="1">
                <a:solidFill>
                  <a:srgbClr val="FD9B69"/>
                </a:solidFill>
              </a:rPr>
              <a:t>X</a:t>
            </a:r>
            <a:r>
              <a:rPr lang="en-US" altLang="zh-CN" sz="2800"/>
              <a:t>,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FD9B69"/>
                </a:solidFill>
              </a:rPr>
              <a:t>Y</a:t>
            </a:r>
            <a:r>
              <a:rPr lang="en-US" altLang="zh-CN" sz="2800"/>
              <a:t>)</a:t>
            </a:r>
            <a:endParaRPr lang="en-US" sz="2800" dirty="0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A17170-61CA-47E7-8FEC-77CDEEC23F57}"/>
              </a:ext>
            </a:extLst>
          </p:cNvPr>
          <p:cNvGrpSpPr/>
          <p:nvPr/>
        </p:nvGrpSpPr>
        <p:grpSpPr>
          <a:xfrm>
            <a:off x="519684" y="2513091"/>
            <a:ext cx="3957938" cy="2195145"/>
            <a:chOff x="519684" y="2513091"/>
            <a:chExt cx="3957938" cy="21951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BACBA4C-43CD-48B9-93C7-4A4843A169E2}"/>
                </a:ext>
              </a:extLst>
            </p:cNvPr>
            <p:cNvGrpSpPr/>
            <p:nvPr/>
          </p:nvGrpSpPr>
          <p:grpSpPr>
            <a:xfrm>
              <a:off x="799931" y="2513091"/>
              <a:ext cx="3526515" cy="2195145"/>
              <a:chOff x="215195" y="1502075"/>
              <a:chExt cx="3526515" cy="219514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AB61FB7-9B48-4D5A-B7E9-4CCFAEAC1C59}"/>
                  </a:ext>
                </a:extLst>
              </p:cNvPr>
              <p:cNvSpPr/>
              <p:nvPr/>
            </p:nvSpPr>
            <p:spPr>
              <a:xfrm>
                <a:off x="973193" y="3214599"/>
                <a:ext cx="644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ea typeface="微软雅黑" panose="020B0503020204020204" pitchFamily="34" charset="-122"/>
                  </a:rPr>
                  <a:t>edge</a:t>
                </a: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6433DCF-80A6-42CC-96F0-C36811E4FB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5195" y="1502075"/>
                <a:ext cx="3526515" cy="2114299"/>
                <a:chOff x="915004" y="1718702"/>
                <a:chExt cx="2979957" cy="1786613"/>
              </a:xfrm>
            </p:grpSpPr>
            <p:sp>
              <p:nvSpPr>
                <p:cNvPr id="15" name="Oval 3">
                  <a:extLst>
                    <a:ext uri="{FF2B5EF4-FFF2-40B4-BE49-F238E27FC236}">
                      <a16:creationId xmlns:a16="http://schemas.microsoft.com/office/drawing/2014/main" id="{39FDEFBC-2A68-4BD8-9446-8845617BDF97}"/>
                    </a:ext>
                  </a:extLst>
                </p:cNvPr>
                <p:cNvSpPr/>
                <p:nvPr/>
              </p:nvSpPr>
              <p:spPr>
                <a:xfrm>
                  <a:off x="1059538" y="2239142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4">
                  <a:extLst>
                    <a:ext uri="{FF2B5EF4-FFF2-40B4-BE49-F238E27FC236}">
                      <a16:creationId xmlns:a16="http://schemas.microsoft.com/office/drawing/2014/main" id="{3DF0A1A5-27A5-46D4-B2A1-DA748827D874}"/>
                    </a:ext>
                  </a:extLst>
                </p:cNvPr>
                <p:cNvSpPr/>
                <p:nvPr/>
              </p:nvSpPr>
              <p:spPr>
                <a:xfrm>
                  <a:off x="1335763" y="2829692"/>
                  <a:ext cx="133350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5">
                  <a:extLst>
                    <a:ext uri="{FF2B5EF4-FFF2-40B4-BE49-F238E27FC236}">
                      <a16:creationId xmlns:a16="http://schemas.microsoft.com/office/drawing/2014/main" id="{DD63650F-F7A6-4B00-9B80-4BFFE9F0A0A6}"/>
                    </a:ext>
                  </a:extLst>
                </p:cNvPr>
                <p:cNvSpPr/>
                <p:nvPr/>
              </p:nvSpPr>
              <p:spPr>
                <a:xfrm>
                  <a:off x="1897738" y="2372492"/>
                  <a:ext cx="133350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6">
                  <a:extLst>
                    <a:ext uri="{FF2B5EF4-FFF2-40B4-BE49-F238E27FC236}">
                      <a16:creationId xmlns:a16="http://schemas.microsoft.com/office/drawing/2014/main" id="{AF2A0C98-8DA0-47DA-A118-CA9285C39D8E}"/>
                    </a:ext>
                  </a:extLst>
                </p:cNvPr>
                <p:cNvSpPr/>
                <p:nvPr/>
              </p:nvSpPr>
              <p:spPr>
                <a:xfrm>
                  <a:off x="2774038" y="2086742"/>
                  <a:ext cx="133350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7">
                  <a:extLst>
                    <a:ext uri="{FF2B5EF4-FFF2-40B4-BE49-F238E27FC236}">
                      <a16:creationId xmlns:a16="http://schemas.microsoft.com/office/drawing/2014/main" id="{52FE9EEA-1CA1-409D-ADCA-4FCA2AA3BD6E}"/>
                    </a:ext>
                  </a:extLst>
                </p:cNvPr>
                <p:cNvSpPr/>
                <p:nvPr/>
              </p:nvSpPr>
              <p:spPr>
                <a:xfrm>
                  <a:off x="2697838" y="2515367"/>
                  <a:ext cx="133350" cy="13335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8">
                  <a:extLst>
                    <a:ext uri="{FF2B5EF4-FFF2-40B4-BE49-F238E27FC236}">
                      <a16:creationId xmlns:a16="http://schemas.microsoft.com/office/drawing/2014/main" id="{BBFE7555-5B37-4C5A-AA47-4EBCB4CBA62F}"/>
                    </a:ext>
                  </a:extLst>
                </p:cNvPr>
                <p:cNvSpPr/>
                <p:nvPr/>
              </p:nvSpPr>
              <p:spPr>
                <a:xfrm>
                  <a:off x="2831188" y="3143051"/>
                  <a:ext cx="133350" cy="13335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4F0C6AD6-B02D-476F-AA26-02E9C13914F0}"/>
                    </a:ext>
                  </a:extLst>
                </p:cNvPr>
                <p:cNvSpPr/>
                <p:nvPr/>
              </p:nvSpPr>
              <p:spPr>
                <a:xfrm>
                  <a:off x="3526513" y="2620142"/>
                  <a:ext cx="133350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10">
                  <a:extLst>
                    <a:ext uri="{FF2B5EF4-FFF2-40B4-BE49-F238E27FC236}">
                      <a16:creationId xmlns:a16="http://schemas.microsoft.com/office/drawing/2014/main" id="{F1868E95-659E-46C4-94C1-FE8547C44D64}"/>
                    </a:ext>
                  </a:extLst>
                </p:cNvPr>
                <p:cNvSpPr/>
                <p:nvPr/>
              </p:nvSpPr>
              <p:spPr>
                <a:xfrm>
                  <a:off x="3659863" y="1953392"/>
                  <a:ext cx="133350" cy="133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11">
                  <a:extLst>
                    <a:ext uri="{FF2B5EF4-FFF2-40B4-BE49-F238E27FC236}">
                      <a16:creationId xmlns:a16="http://schemas.microsoft.com/office/drawing/2014/main" id="{55BE0EE5-33F6-41F3-94F8-3A909A6C8A40}"/>
                    </a:ext>
                  </a:extLst>
                </p:cNvPr>
                <p:cNvCxnSpPr>
                  <a:stCxn id="15" idx="4"/>
                  <a:endCxn id="16" idx="1"/>
                </p:cNvCxnSpPr>
                <p:nvPr/>
              </p:nvCxnSpPr>
              <p:spPr>
                <a:xfrm>
                  <a:off x="1126213" y="2372492"/>
                  <a:ext cx="229079" cy="4767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12">
                  <a:extLst>
                    <a:ext uri="{FF2B5EF4-FFF2-40B4-BE49-F238E27FC236}">
                      <a16:creationId xmlns:a16="http://schemas.microsoft.com/office/drawing/2014/main" id="{8A4E19D2-B6E9-4406-B963-BFFBB8C9193D}"/>
                    </a:ext>
                  </a:extLst>
                </p:cNvPr>
                <p:cNvCxnSpPr>
                  <a:cxnSpLocks/>
                  <a:stCxn id="16" idx="7"/>
                  <a:endCxn id="17" idx="3"/>
                </p:cNvCxnSpPr>
                <p:nvPr/>
              </p:nvCxnSpPr>
              <p:spPr>
                <a:xfrm flipV="1">
                  <a:off x="1449584" y="2486313"/>
                  <a:ext cx="467683" cy="3629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3">
                  <a:extLst>
                    <a:ext uri="{FF2B5EF4-FFF2-40B4-BE49-F238E27FC236}">
                      <a16:creationId xmlns:a16="http://schemas.microsoft.com/office/drawing/2014/main" id="{446082EB-EBAF-4582-B913-7C23FFC78B19}"/>
                    </a:ext>
                  </a:extLst>
                </p:cNvPr>
                <p:cNvCxnSpPr>
                  <a:cxnSpLocks/>
                  <a:stCxn id="17" idx="6"/>
                  <a:endCxn id="19" idx="2"/>
                </p:cNvCxnSpPr>
                <p:nvPr/>
              </p:nvCxnSpPr>
              <p:spPr>
                <a:xfrm>
                  <a:off x="2031088" y="2439167"/>
                  <a:ext cx="666750" cy="1428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4">
                  <a:extLst>
                    <a:ext uri="{FF2B5EF4-FFF2-40B4-BE49-F238E27FC236}">
                      <a16:creationId xmlns:a16="http://schemas.microsoft.com/office/drawing/2014/main" id="{9104F7F3-BE0E-463B-8746-8FB05E26C733}"/>
                    </a:ext>
                  </a:extLst>
                </p:cNvPr>
                <p:cNvCxnSpPr>
                  <a:cxnSpLocks/>
                  <a:stCxn id="17" idx="6"/>
                  <a:endCxn id="18" idx="2"/>
                </p:cNvCxnSpPr>
                <p:nvPr/>
              </p:nvCxnSpPr>
              <p:spPr>
                <a:xfrm flipV="1">
                  <a:off x="2031088" y="2153417"/>
                  <a:ext cx="742950" cy="2857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15">
                  <a:extLst>
                    <a:ext uri="{FF2B5EF4-FFF2-40B4-BE49-F238E27FC236}">
                      <a16:creationId xmlns:a16="http://schemas.microsoft.com/office/drawing/2014/main" id="{484370DB-BC39-4271-B309-C1368E5F6F60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2907388" y="2020067"/>
                  <a:ext cx="752475" cy="1333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16">
                  <a:extLst>
                    <a:ext uri="{FF2B5EF4-FFF2-40B4-BE49-F238E27FC236}">
                      <a16:creationId xmlns:a16="http://schemas.microsoft.com/office/drawing/2014/main" id="{E96FF6C8-62AD-423C-9E05-DD23B40BA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63342" y="2215329"/>
                  <a:ext cx="76200" cy="2952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7">
                  <a:extLst>
                    <a:ext uri="{FF2B5EF4-FFF2-40B4-BE49-F238E27FC236}">
                      <a16:creationId xmlns:a16="http://schemas.microsoft.com/office/drawing/2014/main" id="{9E911A5E-B528-4BB9-90C6-F37920218871}"/>
                    </a:ext>
                  </a:extLst>
                </p:cNvPr>
                <p:cNvCxnSpPr>
                  <a:cxnSpLocks/>
                  <a:stCxn id="16" idx="6"/>
                  <a:endCxn id="19" idx="2"/>
                </p:cNvCxnSpPr>
                <p:nvPr/>
              </p:nvCxnSpPr>
              <p:spPr>
                <a:xfrm flipV="1">
                  <a:off x="1469113" y="2582042"/>
                  <a:ext cx="1228725" cy="3143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18">
                  <a:extLst>
                    <a:ext uri="{FF2B5EF4-FFF2-40B4-BE49-F238E27FC236}">
                      <a16:creationId xmlns:a16="http://schemas.microsoft.com/office/drawing/2014/main" id="{134A21D5-8CD2-4C32-954C-A92934347BCA}"/>
                    </a:ext>
                  </a:extLst>
                </p:cNvPr>
                <p:cNvCxnSpPr>
                  <a:cxnSpLocks/>
                  <a:stCxn id="20" idx="1"/>
                  <a:endCxn id="17" idx="5"/>
                </p:cNvCxnSpPr>
                <p:nvPr/>
              </p:nvCxnSpPr>
              <p:spPr>
                <a:xfrm flipH="1" flipV="1">
                  <a:off x="2011560" y="2486314"/>
                  <a:ext cx="839156" cy="6762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19">
                  <a:extLst>
                    <a:ext uri="{FF2B5EF4-FFF2-40B4-BE49-F238E27FC236}">
                      <a16:creationId xmlns:a16="http://schemas.microsoft.com/office/drawing/2014/main" id="{EABC68B8-91F5-4F0C-A7A7-B0B6FB415868}"/>
                    </a:ext>
                  </a:extLst>
                </p:cNvPr>
                <p:cNvCxnSpPr>
                  <a:cxnSpLocks/>
                  <a:stCxn id="20" idx="7"/>
                  <a:endCxn id="21" idx="3"/>
                </p:cNvCxnSpPr>
                <p:nvPr/>
              </p:nvCxnSpPr>
              <p:spPr>
                <a:xfrm flipV="1">
                  <a:off x="2945009" y="2733963"/>
                  <a:ext cx="601033" cy="428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20">
                      <a:extLst>
                        <a:ext uri="{FF2B5EF4-FFF2-40B4-BE49-F238E27FC236}">
                          <a16:creationId xmlns:a16="http://schemas.microsoft.com/office/drawing/2014/main" id="{59333563-04EE-41CD-943D-FFAD8CD129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1850" y="2047628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20">
                      <a:extLst>
                        <a:ext uri="{FF2B5EF4-FFF2-40B4-BE49-F238E27FC236}">
                          <a16:creationId xmlns:a16="http://schemas.microsoft.com/office/drawing/2014/main" id="{59333563-04EE-41CD-943D-FFAD8CD129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1850" y="2047628"/>
                      <a:ext cx="235098" cy="23406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333" r="-13333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21">
                      <a:extLst>
                        <a:ext uri="{FF2B5EF4-FFF2-40B4-BE49-F238E27FC236}">
                          <a16:creationId xmlns:a16="http://schemas.microsoft.com/office/drawing/2014/main" id="{552A2282-0046-4F5C-9FA9-A36CA1C98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91300" y="2904874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TextBox 21">
                      <a:extLst>
                        <a:ext uri="{FF2B5EF4-FFF2-40B4-BE49-F238E27FC236}">
                          <a16:creationId xmlns:a16="http://schemas.microsoft.com/office/drawing/2014/main" id="{552A2282-0046-4F5C-9FA9-A36CA1C98C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91300" y="2904874"/>
                      <a:ext cx="235098" cy="23406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3333" r="-13333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22">
                      <a:extLst>
                        <a:ext uri="{FF2B5EF4-FFF2-40B4-BE49-F238E27FC236}">
                          <a16:creationId xmlns:a16="http://schemas.microsoft.com/office/drawing/2014/main" id="{9FA5DD64-0C7A-47AA-AEEA-D06764953F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06254" y="3271247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22">
                      <a:extLst>
                        <a:ext uri="{FF2B5EF4-FFF2-40B4-BE49-F238E27FC236}">
                          <a16:creationId xmlns:a16="http://schemas.microsoft.com/office/drawing/2014/main" id="{9FA5DD64-0C7A-47AA-AEEA-D06764953F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4" y="3271247"/>
                      <a:ext cx="235098" cy="23406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043" r="-10870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23">
                      <a:extLst>
                        <a:ext uri="{FF2B5EF4-FFF2-40B4-BE49-F238E27FC236}">
                          <a16:creationId xmlns:a16="http://schemas.microsoft.com/office/drawing/2014/main" id="{35889B0E-050A-4AF3-8F7E-A4D6C2746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59863" y="2632250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TextBox 23">
                      <a:extLst>
                        <a:ext uri="{FF2B5EF4-FFF2-40B4-BE49-F238E27FC236}">
                          <a16:creationId xmlns:a16="http://schemas.microsoft.com/office/drawing/2014/main" id="{35889B0E-050A-4AF3-8F7E-A4D6C2746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59863" y="2632250"/>
                      <a:ext cx="235098" cy="23406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3043" r="-13043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24">
                      <a:extLst>
                        <a:ext uri="{FF2B5EF4-FFF2-40B4-BE49-F238E27FC236}">
                          <a16:creationId xmlns:a16="http://schemas.microsoft.com/office/drawing/2014/main" id="{FF7DB4FE-87BC-4089-AFB9-3550B373C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8440" y="2514745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24">
                      <a:extLst>
                        <a:ext uri="{FF2B5EF4-FFF2-40B4-BE49-F238E27FC236}">
                          <a16:creationId xmlns:a16="http://schemas.microsoft.com/office/drawing/2014/main" id="{FF7DB4FE-87BC-4089-AFB9-3550B373C8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8440" y="2514745"/>
                      <a:ext cx="235098" cy="23406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3333" r="-13333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25">
                      <a:extLst>
                        <a:ext uri="{FF2B5EF4-FFF2-40B4-BE49-F238E27FC236}">
                          <a16:creationId xmlns:a16="http://schemas.microsoft.com/office/drawing/2014/main" id="{1ACBB630-DD51-477C-A167-959BAC7BA7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09908" y="1780877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25">
                      <a:extLst>
                        <a:ext uri="{FF2B5EF4-FFF2-40B4-BE49-F238E27FC236}">
                          <a16:creationId xmlns:a16="http://schemas.microsoft.com/office/drawing/2014/main" id="{1ACBB630-DD51-477C-A167-959BAC7BA7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9908" y="1780877"/>
                      <a:ext cx="235098" cy="23406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333" r="-13333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26">
                      <a:extLst>
                        <a:ext uri="{FF2B5EF4-FFF2-40B4-BE49-F238E27FC236}">
                          <a16:creationId xmlns:a16="http://schemas.microsoft.com/office/drawing/2014/main" id="{73DA963B-E48A-49ED-B89A-B95164B191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52279" y="1718702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TextBox 26">
                      <a:extLst>
                        <a:ext uri="{FF2B5EF4-FFF2-40B4-BE49-F238E27FC236}">
                          <a16:creationId xmlns:a16="http://schemas.microsoft.com/office/drawing/2014/main" id="{73DA963B-E48A-49ED-B89A-B95164B191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52279" y="1718702"/>
                      <a:ext cx="235098" cy="23406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3333" r="-13333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28">
                      <a:extLst>
                        <a:ext uri="{FF2B5EF4-FFF2-40B4-BE49-F238E27FC236}">
                          <a16:creationId xmlns:a16="http://schemas.microsoft.com/office/drawing/2014/main" id="{C39532E9-47C8-40D2-983D-471316F0A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004" y="1921709"/>
                      <a:ext cx="235098" cy="2340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28">
                      <a:extLst>
                        <a:ext uri="{FF2B5EF4-FFF2-40B4-BE49-F238E27FC236}">
                          <a16:creationId xmlns:a16="http://schemas.microsoft.com/office/drawing/2014/main" id="{C39532E9-47C8-40D2-983D-471316F0A6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5004" y="1921709"/>
                      <a:ext cx="235098" cy="23406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3043" r="-10870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5EF3659-A2DB-423B-B0CE-C94B564F34DB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H="1" flipV="1">
                <a:off x="1192335" y="2806629"/>
                <a:ext cx="103062" cy="40797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2B5D240-413C-4D7F-8D6D-37738BB87A32}"/>
                  </a:ext>
                </a:extLst>
              </p:cNvPr>
              <p:cNvSpPr/>
              <p:nvPr/>
            </p:nvSpPr>
            <p:spPr>
              <a:xfrm>
                <a:off x="2872126" y="3327888"/>
                <a:ext cx="7491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ea typeface="微软雅黑" panose="020B0503020204020204" pitchFamily="34" charset="-122"/>
                  </a:rPr>
                  <a:t>node</a:t>
                </a: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0FCF1248-1D6A-4F8D-85B9-BBEB17F4236B}"/>
                  </a:ext>
                </a:extLst>
              </p:cNvPr>
              <p:cNvCxnSpPr>
                <a:cxnSpLocks/>
                <a:stCxn id="9" idx="0"/>
                <a:endCxn id="20" idx="5"/>
              </p:cNvCxnSpPr>
              <p:nvPr/>
            </p:nvCxnSpPr>
            <p:spPr>
              <a:xfrm flipH="1" flipV="1">
                <a:off x="2617527" y="3322364"/>
                <a:ext cx="629187" cy="5524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05DB260D-590E-4231-A4B1-F0F895A18DA2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1295397" y="2895739"/>
                <a:ext cx="735307" cy="31886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5BE91F78-22A3-4E72-9158-61857E7597B5}"/>
                </a:ext>
              </a:extLst>
            </p:cNvPr>
            <p:cNvCxnSpPr>
              <a:cxnSpLocks/>
              <a:stCxn id="9" idx="0"/>
              <a:endCxn id="21" idx="4"/>
            </p:cNvCxnSpPr>
            <p:nvPr/>
          </p:nvCxnSpPr>
          <p:spPr>
            <a:xfrm flipV="1">
              <a:off x="3831450" y="3737674"/>
              <a:ext cx="137875" cy="60123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图片 127">
              <a:extLst>
                <a:ext uri="{FF2B5EF4-FFF2-40B4-BE49-F238E27FC236}">
                  <a16:creationId xmlns:a16="http://schemas.microsoft.com/office/drawing/2014/main" id="{E2CDB4C0-2236-4491-8EDB-5E385DD7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2737" y="3209980"/>
              <a:ext cx="433381" cy="208779"/>
            </a:xfrm>
            <a:prstGeom prst="rect">
              <a:avLst/>
            </a:prstGeom>
          </p:spPr>
        </p:pic>
        <p:pic>
          <p:nvPicPr>
            <p:cNvPr id="63" name="图片 127">
              <a:extLst>
                <a:ext uri="{FF2B5EF4-FFF2-40B4-BE49-F238E27FC236}">
                  <a16:creationId xmlns:a16="http://schemas.microsoft.com/office/drawing/2014/main" id="{FB2DB293-3FCC-48F7-BE48-44FC6283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1362" y="3314369"/>
              <a:ext cx="433381" cy="208779"/>
            </a:xfrm>
            <a:prstGeom prst="rect">
              <a:avLst/>
            </a:prstGeom>
          </p:spPr>
        </p:pic>
        <p:pic>
          <p:nvPicPr>
            <p:cNvPr id="64" name="图片 127">
              <a:extLst>
                <a:ext uri="{FF2B5EF4-FFF2-40B4-BE49-F238E27FC236}">
                  <a16:creationId xmlns:a16="http://schemas.microsoft.com/office/drawing/2014/main" id="{22EC2E25-B8D5-439A-8DA4-F9626E7F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8439" y="4246001"/>
              <a:ext cx="433381" cy="208779"/>
            </a:xfrm>
            <a:prstGeom prst="rect">
              <a:avLst/>
            </a:prstGeom>
          </p:spPr>
        </p:pic>
        <p:pic>
          <p:nvPicPr>
            <p:cNvPr id="65" name="图片 127">
              <a:extLst>
                <a:ext uri="{FF2B5EF4-FFF2-40B4-BE49-F238E27FC236}">
                  <a16:creationId xmlns:a16="http://schemas.microsoft.com/office/drawing/2014/main" id="{F1FBB16D-EAC5-4AE1-83D7-2506BD78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0431" y="2794082"/>
              <a:ext cx="433381" cy="208779"/>
            </a:xfrm>
            <a:prstGeom prst="rect">
              <a:avLst/>
            </a:prstGeom>
          </p:spPr>
        </p:pic>
        <p:pic>
          <p:nvPicPr>
            <p:cNvPr id="71" name="图片 127">
              <a:extLst>
                <a:ext uri="{FF2B5EF4-FFF2-40B4-BE49-F238E27FC236}">
                  <a16:creationId xmlns:a16="http://schemas.microsoft.com/office/drawing/2014/main" id="{9A9F4147-E15A-40FC-9513-E3A0D5E48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44241" y="3432560"/>
              <a:ext cx="433381" cy="208779"/>
            </a:xfrm>
            <a:prstGeom prst="rect">
              <a:avLst/>
            </a:prstGeom>
          </p:spPr>
        </p:pic>
        <p:pic>
          <p:nvPicPr>
            <p:cNvPr id="72" name="图片 127">
              <a:extLst>
                <a:ext uri="{FF2B5EF4-FFF2-40B4-BE49-F238E27FC236}">
                  <a16:creationId xmlns:a16="http://schemas.microsoft.com/office/drawing/2014/main" id="{60404A88-756F-4133-87D1-9122AE866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5943" y="2636624"/>
              <a:ext cx="433381" cy="208779"/>
            </a:xfrm>
            <a:prstGeom prst="rect">
              <a:avLst/>
            </a:prstGeom>
          </p:spPr>
        </p:pic>
        <p:pic>
          <p:nvPicPr>
            <p:cNvPr id="73" name="图片 127">
              <a:extLst>
                <a:ext uri="{FF2B5EF4-FFF2-40B4-BE49-F238E27FC236}">
                  <a16:creationId xmlns:a16="http://schemas.microsoft.com/office/drawing/2014/main" id="{D5D15A3D-5D1B-40EC-B4E9-9FFBD24F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9684" y="3128986"/>
              <a:ext cx="433381" cy="208779"/>
            </a:xfrm>
            <a:prstGeom prst="rect">
              <a:avLst/>
            </a:prstGeom>
          </p:spPr>
        </p:pic>
        <p:pic>
          <p:nvPicPr>
            <p:cNvPr id="74" name="图片 127">
              <a:extLst>
                <a:ext uri="{FF2B5EF4-FFF2-40B4-BE49-F238E27FC236}">
                  <a16:creationId xmlns:a16="http://schemas.microsoft.com/office/drawing/2014/main" id="{590BBF12-495F-4972-9D31-A4B405235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6552" y="3770434"/>
              <a:ext cx="433381" cy="208779"/>
            </a:xfrm>
            <a:prstGeom prst="rect">
              <a:avLst/>
            </a:prstGeom>
          </p:spPr>
        </p:pic>
      </p:grpSp>
      <p:sp>
        <p:nvSpPr>
          <p:cNvPr id="77" name="页脚占位符 2">
            <a:extLst>
              <a:ext uri="{FF2B5EF4-FFF2-40B4-BE49-F238E27FC236}">
                <a16:creationId xmlns:a16="http://schemas.microsoft.com/office/drawing/2014/main" id="{00FE1309-A2AD-4D0C-85FD-8A6D895CA88D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DataFun Summit 2022.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EB242D8-CFF8-4811-A1AC-54ACDEF130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9518" y="1600500"/>
            <a:ext cx="2897391" cy="210217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111C6D7-EA07-434D-862B-B6FFF4E72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9518" y="4494119"/>
            <a:ext cx="2897391" cy="193534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6AE5A20-CE65-46EE-A574-A1B7BF3155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1854" y="4676232"/>
            <a:ext cx="2897391" cy="1561337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9DF43C63-AFB6-4CBD-A677-D3B9FEEEC4E1}"/>
              </a:ext>
            </a:extLst>
          </p:cNvPr>
          <p:cNvSpPr/>
          <p:nvPr/>
        </p:nvSpPr>
        <p:spPr>
          <a:xfrm>
            <a:off x="5553734" y="1117084"/>
            <a:ext cx="219550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引文网络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A43DF55-836E-41EA-B2F7-D228672416D2}"/>
              </a:ext>
            </a:extLst>
          </p:cNvPr>
          <p:cNvSpPr/>
          <p:nvPr/>
        </p:nvSpPr>
        <p:spPr>
          <a:xfrm>
            <a:off x="8930459" y="1117084"/>
            <a:ext cx="219550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地图服务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A287816-4AED-4DBC-8F59-55679E0D440E}"/>
              </a:ext>
            </a:extLst>
          </p:cNvPr>
          <p:cNvSpPr/>
          <p:nvPr/>
        </p:nvSpPr>
        <p:spPr>
          <a:xfrm>
            <a:off x="5553734" y="4020825"/>
            <a:ext cx="219550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药物研发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47AECDD-FD7C-49F6-A75D-D1BA739511F8}"/>
              </a:ext>
            </a:extLst>
          </p:cNvPr>
          <p:cNvSpPr/>
          <p:nvPr/>
        </p:nvSpPr>
        <p:spPr>
          <a:xfrm>
            <a:off x="8930459" y="3984048"/>
            <a:ext cx="2195508" cy="523220"/>
          </a:xfrm>
          <a:prstGeom prst="rect">
            <a:avLst/>
          </a:prstGeom>
          <a:solidFill>
            <a:srgbClr val="EB70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2" charset="0"/>
              </a:rPr>
              <a:t>推荐系统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85B38EA2-DB5A-4D87-9EAE-F8830A0724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1854" y="1722547"/>
            <a:ext cx="2610167" cy="2184199"/>
          </a:xfrm>
          <a:prstGeom prst="rect">
            <a:avLst/>
          </a:prstGeom>
        </p:spPr>
      </p:pic>
      <p:sp>
        <p:nvSpPr>
          <p:cNvPr id="61" name="TextBox 25">
            <a:extLst>
              <a:ext uri="{FF2B5EF4-FFF2-40B4-BE49-F238E27FC236}">
                <a16:creationId xmlns:a16="http://schemas.microsoft.com/office/drawing/2014/main" id="{ADDAC8CF-E91D-4186-8488-BA62F6D765B3}"/>
              </a:ext>
            </a:extLst>
          </p:cNvPr>
          <p:cNvSpPr txBox="1"/>
          <p:nvPr/>
        </p:nvSpPr>
        <p:spPr>
          <a:xfrm>
            <a:off x="1023376" y="1415547"/>
            <a:ext cx="26754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/>
              <a:t>(</a:t>
            </a:r>
            <a:r>
              <a:rPr lang="zh-CN" altLang="en-US" sz="1600" b="1">
                <a:solidFill>
                  <a:srgbClr val="FD9B69"/>
                </a:solidFill>
              </a:rPr>
              <a:t>点集</a:t>
            </a:r>
            <a:r>
              <a:rPr lang="en-US" altLang="zh-CN" sz="1600"/>
              <a:t>,</a:t>
            </a:r>
            <a:r>
              <a:rPr lang="en-US" altLang="zh-CN" sz="1600" b="1"/>
              <a:t> </a:t>
            </a:r>
            <a:r>
              <a:rPr lang="zh-CN" altLang="en-US" sz="1600" b="1">
                <a:solidFill>
                  <a:srgbClr val="FD9B69"/>
                </a:solidFill>
              </a:rPr>
              <a:t>边集</a:t>
            </a:r>
            <a:r>
              <a:rPr lang="en-US" altLang="zh-CN" sz="1600"/>
              <a:t>,</a:t>
            </a:r>
            <a:r>
              <a:rPr lang="zh-CN" altLang="en-US" sz="1600" b="1"/>
              <a:t> </a:t>
            </a:r>
            <a:r>
              <a:rPr lang="zh-CN" altLang="en-US" sz="1600" b="1">
                <a:solidFill>
                  <a:srgbClr val="FD9B69"/>
                </a:solidFill>
              </a:rPr>
              <a:t>特征矩阵</a:t>
            </a:r>
            <a:r>
              <a:rPr lang="en-US" altLang="zh-CN" sz="1600"/>
              <a:t>,</a:t>
            </a:r>
            <a:r>
              <a:rPr lang="en-US" altLang="zh-CN" sz="1600" b="1"/>
              <a:t> </a:t>
            </a:r>
            <a:r>
              <a:rPr lang="zh-CN" altLang="en-US" sz="1600" b="1">
                <a:solidFill>
                  <a:srgbClr val="FD9B69"/>
                </a:solidFill>
              </a:rPr>
              <a:t>标记集</a:t>
            </a:r>
            <a:r>
              <a:rPr lang="en-US" altLang="zh-CN" sz="160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806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E8306-9687-4941-B1D1-2D07FEF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59B1A-4781-4FBC-97EA-F4778FBEF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实验设置、数据集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457EB-0543-4F94-A2BD-9E36061B7935}"/>
              </a:ext>
            </a:extLst>
          </p:cNvPr>
          <p:cNvSpPr txBox="1"/>
          <p:nvPr/>
        </p:nvSpPr>
        <p:spPr>
          <a:xfrm>
            <a:off x="566417" y="3302129"/>
            <a:ext cx="5194303" cy="2900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Baseline Methods: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MLP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GCN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GraphSAGE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MixHop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JK-Net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H2GCN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FAGCN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APPNP</a:t>
            </a:r>
            <a:r>
              <a:rPr kumimoji="1" lang="zh-CN" altLang="en-US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kumimoji="1" lang="en-US" altLang="zh-CN" sz="2000" b="1">
                <a:solidFill>
                  <a:srgbClr val="FD9B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GRPGNN</a:t>
            </a:r>
            <a:endParaRPr kumimoji="1" lang="zh-CN" altLang="en-US" sz="2000" b="1">
              <a:solidFill>
                <a:srgbClr val="FD9B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99E3C6-BD77-4074-9B7B-7A7F5993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5"/>
          <a:stretch/>
        </p:blipFill>
        <p:spPr>
          <a:xfrm>
            <a:off x="4000500" y="1077598"/>
            <a:ext cx="7847501" cy="27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4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396F52-FC1C-4423-9820-944D3310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3CEC0-4641-4D4D-8C0B-3B4B5C601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PPT</a:t>
            </a:r>
            <a:r>
              <a:rPr lang="zh-CN" altLang="en-US"/>
              <a:t>制图素材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D4C82C-98B1-45CE-81CE-23FD3CC78E4D}"/>
              </a:ext>
            </a:extLst>
          </p:cNvPr>
          <p:cNvSpPr txBox="1"/>
          <p:nvPr/>
        </p:nvSpPr>
        <p:spPr>
          <a:xfrm>
            <a:off x="416089" y="1139847"/>
            <a:ext cx="8687955" cy="537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矢量图素材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https://www.freepik.com/vectors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https://www.flaticon.com/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https://freeicons.io/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配色参考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" altLang="zh-CN" sz="280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https://github.com/dair-ai/ml-visuals</a:t>
            </a:r>
            <a:endParaRPr lang="en-US" altLang="zh-CN" sz="2800">
              <a:solidFill>
                <a:srgbClr val="0563C1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2">
              <a:lnSpc>
                <a:spcPct val="150000"/>
              </a:lnSpc>
            </a:pPr>
            <a:r>
              <a:rPr lang="en-US" altLang="zh-CN" sz="280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http://tool.c7sky.com/webcolor/</a:t>
            </a:r>
            <a:endParaRPr lang="en-US" altLang="zh-CN" sz="2800">
              <a:solidFill>
                <a:srgbClr val="0563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80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潘通色卡、莫兰迪配色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20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7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841B9-C264-4230-BB72-CCCB4515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图数据 </a:t>
            </a:r>
            <a:r>
              <a:rPr lang="en-US" altLang="zh-CN"/>
              <a:t>- </a:t>
            </a:r>
            <a:r>
              <a:rPr lang="zh-CN" altLang="en-US"/>
              <a:t>网页反欺诈应用举例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A082E-E8FE-4B32-BAF2-D52DF7CF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9" y="1400464"/>
            <a:ext cx="7419647" cy="47497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40616-9F02-466D-9DEA-F74EB7E8EB63}"/>
              </a:ext>
            </a:extLst>
          </p:cNvPr>
          <p:cNvSpPr txBox="1"/>
          <p:nvPr/>
        </p:nvSpPr>
        <p:spPr>
          <a:xfrm>
            <a:off x="8569017" y="4971357"/>
            <a:ext cx="3166293" cy="115416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kern="0">
                <a:solidFill>
                  <a:srgbClr val="02409A"/>
                </a:solidFill>
                <a:latin typeface="Calibri"/>
                <a:ea typeface="微软雅黑"/>
              </a:rPr>
              <a:t>网页信息（特征）</a:t>
            </a:r>
            <a:endParaRPr lang="en-US" altLang="zh-CN" sz="2400" b="1" kern="0">
              <a:solidFill>
                <a:srgbClr val="02409A"/>
              </a:solidFill>
              <a:latin typeface="Calibri"/>
              <a:ea typeface="微软雅黑"/>
            </a:endParaRPr>
          </a:p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结构、域名、超链连接数、标题、内容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70EEBB-A185-4FAF-A959-27E2F6E1762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695440" y="5548438"/>
            <a:ext cx="1873577" cy="334574"/>
          </a:xfrm>
          <a:prstGeom prst="straightConnector1">
            <a:avLst/>
          </a:prstGeom>
          <a:ln w="38100">
            <a:solidFill>
              <a:srgbClr val="4859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1C8DC3E-7A55-44F4-B4C9-8787690FE70E}"/>
              </a:ext>
            </a:extLst>
          </p:cNvPr>
          <p:cNvSpPr txBox="1"/>
          <p:nvPr/>
        </p:nvSpPr>
        <p:spPr>
          <a:xfrm>
            <a:off x="9110858" y="1402301"/>
            <a:ext cx="2624452" cy="46166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b="1" kern="0">
                <a:solidFill>
                  <a:srgbClr val="02409A"/>
                </a:solidFill>
                <a:latin typeface="Calibri"/>
                <a:ea typeface="微软雅黑"/>
              </a:rPr>
              <a:t>网页实体（节点）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2E67F19-AC30-4253-9E97-9E5216026625}"/>
              </a:ext>
            </a:extLst>
          </p:cNvPr>
          <p:cNvGrpSpPr/>
          <p:nvPr/>
        </p:nvGrpSpPr>
        <p:grpSpPr>
          <a:xfrm>
            <a:off x="7060558" y="1633134"/>
            <a:ext cx="2050300" cy="1303176"/>
            <a:chOff x="7060558" y="1633134"/>
            <a:chExt cx="2050300" cy="1303176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FFF5610C-0465-4C97-91EC-4E2370BEE27F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191946" y="1633134"/>
              <a:ext cx="918912" cy="1303176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E624F38-4D73-4FE4-91E6-411CF687B6B2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060558" y="1633134"/>
              <a:ext cx="2050300" cy="461664"/>
            </a:xfrm>
            <a:prstGeom prst="straightConnector1">
              <a:avLst/>
            </a:prstGeom>
            <a:ln w="38100">
              <a:solidFill>
                <a:srgbClr val="4859F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D3450E-07C2-4482-BC12-A25130BDDEB4}"/>
              </a:ext>
            </a:extLst>
          </p:cNvPr>
          <p:cNvGrpSpPr/>
          <p:nvPr/>
        </p:nvGrpSpPr>
        <p:grpSpPr>
          <a:xfrm>
            <a:off x="8569017" y="3373450"/>
            <a:ext cx="3221157" cy="1257632"/>
            <a:chOff x="8580699" y="1231270"/>
            <a:chExt cx="3221157" cy="125763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5D47483-D4B1-427C-A159-61A7A93DC5AF}"/>
                </a:ext>
              </a:extLst>
            </p:cNvPr>
            <p:cNvCxnSpPr>
              <a:cxnSpLocks/>
            </p:cNvCxnSpPr>
            <p:nvPr/>
          </p:nvCxnSpPr>
          <p:spPr>
            <a:xfrm>
              <a:off x="8707612" y="1919006"/>
              <a:ext cx="720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DEDA13-1FF5-4BAA-9455-4E88FC956AF3}"/>
                </a:ext>
              </a:extLst>
            </p:cNvPr>
            <p:cNvCxnSpPr>
              <a:cxnSpLocks/>
            </p:cNvCxnSpPr>
            <p:nvPr/>
          </p:nvCxnSpPr>
          <p:spPr>
            <a:xfrm>
              <a:off x="8716205" y="2320420"/>
              <a:ext cx="720000" cy="0"/>
            </a:xfrm>
            <a:prstGeom prst="line">
              <a:avLst/>
            </a:prstGeom>
            <a:ln w="28575">
              <a:solidFill>
                <a:srgbClr val="0070C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423117-9A0A-4E6D-850B-813E58F34017}"/>
                </a:ext>
              </a:extLst>
            </p:cNvPr>
            <p:cNvSpPr txBox="1"/>
            <p:nvPr/>
          </p:nvSpPr>
          <p:spPr>
            <a:xfrm>
              <a:off x="9498410" y="1694052"/>
              <a:ext cx="2303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超链自然连接关系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A7EC59D-2B68-41C3-A7AE-81571630B680}"/>
                </a:ext>
              </a:extLst>
            </p:cNvPr>
            <p:cNvSpPr txBox="1"/>
            <p:nvPr/>
          </p:nvSpPr>
          <p:spPr>
            <a:xfrm>
              <a:off x="9498410" y="2088792"/>
              <a:ext cx="2303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点击触发跳转关系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4F5ACF0-B732-4457-9BDE-46D3720184C5}"/>
                </a:ext>
              </a:extLst>
            </p:cNvPr>
            <p:cNvSpPr/>
            <p:nvPr/>
          </p:nvSpPr>
          <p:spPr>
            <a:xfrm>
              <a:off x="8580699" y="1231270"/>
              <a:ext cx="3166293" cy="12576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CE77F0F-072B-42D0-ADF0-108DA6B6CC8A}"/>
                </a:ext>
              </a:extLst>
            </p:cNvPr>
            <p:cNvSpPr txBox="1"/>
            <p:nvPr/>
          </p:nvSpPr>
          <p:spPr>
            <a:xfrm>
              <a:off x="9163042" y="1242437"/>
              <a:ext cx="2303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400" b="1" kern="0">
                  <a:solidFill>
                    <a:srgbClr val="02409A"/>
                  </a:solidFill>
                  <a:latin typeface="Calibri"/>
                  <a:ea typeface="微软雅黑"/>
                </a:rPr>
                <a:t>实体关系（边）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3D4167-9810-4EBE-B159-17E8ED73B26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511970" y="4002266"/>
            <a:ext cx="1057047" cy="628816"/>
          </a:xfrm>
          <a:prstGeom prst="straightConnector1">
            <a:avLst/>
          </a:prstGeom>
          <a:ln w="38100">
            <a:solidFill>
              <a:srgbClr val="4859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2A89A9-5B51-424B-96B4-06E95B0C4066}"/>
              </a:ext>
            </a:extLst>
          </p:cNvPr>
          <p:cNvGrpSpPr/>
          <p:nvPr/>
        </p:nvGrpSpPr>
        <p:grpSpPr>
          <a:xfrm rot="16200000">
            <a:off x="5905963" y="5436507"/>
            <a:ext cx="256723" cy="949489"/>
            <a:chOff x="8319019" y="4290120"/>
            <a:chExt cx="235200" cy="1432800"/>
          </a:xfrm>
        </p:grpSpPr>
        <p:sp>
          <p:nvSpPr>
            <p:cNvPr id="21" name="Google Shape;8090;p85">
              <a:extLst>
                <a:ext uri="{FF2B5EF4-FFF2-40B4-BE49-F238E27FC236}">
                  <a16:creationId xmlns:a16="http://schemas.microsoft.com/office/drawing/2014/main" id="{9C19EDB0-9DF6-4A65-80E6-8AC97B9BB6E8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8091;p85">
              <a:extLst>
                <a:ext uri="{FF2B5EF4-FFF2-40B4-BE49-F238E27FC236}">
                  <a16:creationId xmlns:a16="http://schemas.microsoft.com/office/drawing/2014/main" id="{A2E21F08-4979-44F2-91AC-2C630180BEFC}"/>
                </a:ext>
              </a:extLst>
            </p:cNvPr>
            <p:cNvCxnSpPr>
              <a:stCxn id="21" idx="1"/>
              <a:endCxn id="21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8092;p85">
              <a:extLst>
                <a:ext uri="{FF2B5EF4-FFF2-40B4-BE49-F238E27FC236}">
                  <a16:creationId xmlns:a16="http://schemas.microsoft.com/office/drawing/2014/main" id="{BA97B739-3E00-490F-BD0C-CCB0B1DEA2F6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8094;p85">
              <a:extLst>
                <a:ext uri="{FF2B5EF4-FFF2-40B4-BE49-F238E27FC236}">
                  <a16:creationId xmlns:a16="http://schemas.microsoft.com/office/drawing/2014/main" id="{EB8A35DA-004B-4575-A1C5-D3CC6D4E3348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CB1D73-6C6F-428D-9727-B92CB7D4230D}"/>
              </a:ext>
            </a:extLst>
          </p:cNvPr>
          <p:cNvGrpSpPr/>
          <p:nvPr/>
        </p:nvGrpSpPr>
        <p:grpSpPr>
          <a:xfrm rot="16200000">
            <a:off x="5865806" y="3506573"/>
            <a:ext cx="256723" cy="949489"/>
            <a:chOff x="8319019" y="4290120"/>
            <a:chExt cx="235200" cy="1432800"/>
          </a:xfrm>
        </p:grpSpPr>
        <p:sp>
          <p:nvSpPr>
            <p:cNvPr id="26" name="Google Shape;8090;p85">
              <a:extLst>
                <a:ext uri="{FF2B5EF4-FFF2-40B4-BE49-F238E27FC236}">
                  <a16:creationId xmlns:a16="http://schemas.microsoft.com/office/drawing/2014/main" id="{D25EEEE6-C1AF-4344-A534-A8683C02E657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8091;p85">
              <a:extLst>
                <a:ext uri="{FF2B5EF4-FFF2-40B4-BE49-F238E27FC236}">
                  <a16:creationId xmlns:a16="http://schemas.microsoft.com/office/drawing/2014/main" id="{655AFC26-48F8-4D4E-8C4F-0C73F8969803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8092;p85">
              <a:extLst>
                <a:ext uri="{FF2B5EF4-FFF2-40B4-BE49-F238E27FC236}">
                  <a16:creationId xmlns:a16="http://schemas.microsoft.com/office/drawing/2014/main" id="{536DBB95-6092-465B-8CEF-43930915716F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8094;p85">
              <a:extLst>
                <a:ext uri="{FF2B5EF4-FFF2-40B4-BE49-F238E27FC236}">
                  <a16:creationId xmlns:a16="http://schemas.microsoft.com/office/drawing/2014/main" id="{8D8CAC69-D8C0-4D2B-96BD-5B7E7DD3CC8B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5C7C456-974B-4AC4-B872-792929BB7F3C}"/>
              </a:ext>
            </a:extLst>
          </p:cNvPr>
          <p:cNvGrpSpPr/>
          <p:nvPr/>
        </p:nvGrpSpPr>
        <p:grpSpPr>
          <a:xfrm rot="16200000">
            <a:off x="3892224" y="2214308"/>
            <a:ext cx="256723" cy="949489"/>
            <a:chOff x="8319019" y="4290120"/>
            <a:chExt cx="235200" cy="1432800"/>
          </a:xfrm>
        </p:grpSpPr>
        <p:sp>
          <p:nvSpPr>
            <p:cNvPr id="31" name="Google Shape;8090;p85">
              <a:extLst>
                <a:ext uri="{FF2B5EF4-FFF2-40B4-BE49-F238E27FC236}">
                  <a16:creationId xmlns:a16="http://schemas.microsoft.com/office/drawing/2014/main" id="{4E1AB4BB-048E-4D08-956C-B936DEA3E5F2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8091;p85">
              <a:extLst>
                <a:ext uri="{FF2B5EF4-FFF2-40B4-BE49-F238E27FC236}">
                  <a16:creationId xmlns:a16="http://schemas.microsoft.com/office/drawing/2014/main" id="{ABE4A8EB-EBC1-47C9-BC5C-E5A3F8F797B2}"/>
                </a:ext>
              </a:extLst>
            </p:cNvPr>
            <p:cNvCxnSpPr>
              <a:stCxn id="31" idx="1"/>
              <a:endCxn id="31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8092;p85">
              <a:extLst>
                <a:ext uri="{FF2B5EF4-FFF2-40B4-BE49-F238E27FC236}">
                  <a16:creationId xmlns:a16="http://schemas.microsoft.com/office/drawing/2014/main" id="{394B7CC3-70E7-42AF-A609-79D2560E3245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8094;p85">
              <a:extLst>
                <a:ext uri="{FF2B5EF4-FFF2-40B4-BE49-F238E27FC236}">
                  <a16:creationId xmlns:a16="http://schemas.microsoft.com/office/drawing/2014/main" id="{FF563B7A-A338-4C01-A0FD-16960D0D0767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0468C00-7F97-42BF-8FE2-5FEA9D1521FA}"/>
              </a:ext>
            </a:extLst>
          </p:cNvPr>
          <p:cNvGrpSpPr/>
          <p:nvPr/>
        </p:nvGrpSpPr>
        <p:grpSpPr>
          <a:xfrm rot="16200000">
            <a:off x="4604704" y="1454574"/>
            <a:ext cx="256723" cy="949489"/>
            <a:chOff x="8319019" y="4290120"/>
            <a:chExt cx="235200" cy="1432800"/>
          </a:xfrm>
        </p:grpSpPr>
        <p:sp>
          <p:nvSpPr>
            <p:cNvPr id="36" name="Google Shape;8090;p85">
              <a:extLst>
                <a:ext uri="{FF2B5EF4-FFF2-40B4-BE49-F238E27FC236}">
                  <a16:creationId xmlns:a16="http://schemas.microsoft.com/office/drawing/2014/main" id="{3E804DAE-1BD4-4276-986F-EB1027A6D6E3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8091;p85">
              <a:extLst>
                <a:ext uri="{FF2B5EF4-FFF2-40B4-BE49-F238E27FC236}">
                  <a16:creationId xmlns:a16="http://schemas.microsoft.com/office/drawing/2014/main" id="{2C1D7AC1-7D65-499D-875E-CFEE59B77C29}"/>
                </a:ext>
              </a:extLst>
            </p:cNvPr>
            <p:cNvCxnSpPr>
              <a:stCxn id="36" idx="1"/>
              <a:endCxn id="36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8092;p85">
              <a:extLst>
                <a:ext uri="{FF2B5EF4-FFF2-40B4-BE49-F238E27FC236}">
                  <a16:creationId xmlns:a16="http://schemas.microsoft.com/office/drawing/2014/main" id="{FEF65CD0-874A-4F59-9558-644A93CA3C07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8094;p85">
              <a:extLst>
                <a:ext uri="{FF2B5EF4-FFF2-40B4-BE49-F238E27FC236}">
                  <a16:creationId xmlns:a16="http://schemas.microsoft.com/office/drawing/2014/main" id="{E827C2B7-7A5E-4911-9DCF-2E757DFA8397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739BB76-6A6E-4CAB-8B10-2A96A5A2B034}"/>
              </a:ext>
            </a:extLst>
          </p:cNvPr>
          <p:cNvGrpSpPr/>
          <p:nvPr/>
        </p:nvGrpSpPr>
        <p:grpSpPr>
          <a:xfrm rot="16200000">
            <a:off x="1471655" y="1143223"/>
            <a:ext cx="256723" cy="949489"/>
            <a:chOff x="8319019" y="4290120"/>
            <a:chExt cx="235200" cy="1432800"/>
          </a:xfrm>
        </p:grpSpPr>
        <p:sp>
          <p:nvSpPr>
            <p:cNvPr id="41" name="Google Shape;8090;p85">
              <a:extLst>
                <a:ext uri="{FF2B5EF4-FFF2-40B4-BE49-F238E27FC236}">
                  <a16:creationId xmlns:a16="http://schemas.microsoft.com/office/drawing/2014/main" id="{C5435F75-9B25-4B87-9954-527427909B79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8091;p85">
              <a:extLst>
                <a:ext uri="{FF2B5EF4-FFF2-40B4-BE49-F238E27FC236}">
                  <a16:creationId xmlns:a16="http://schemas.microsoft.com/office/drawing/2014/main" id="{9A3DBE15-3FD3-4DAA-AB3C-DC99A43873D1}"/>
                </a:ext>
              </a:extLst>
            </p:cNvPr>
            <p:cNvCxnSpPr>
              <a:stCxn id="41" idx="1"/>
              <a:endCxn id="41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8092;p85">
              <a:extLst>
                <a:ext uri="{FF2B5EF4-FFF2-40B4-BE49-F238E27FC236}">
                  <a16:creationId xmlns:a16="http://schemas.microsoft.com/office/drawing/2014/main" id="{7010082A-A5FC-487F-93D2-C9DD1EA5D60D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094;p85">
              <a:extLst>
                <a:ext uri="{FF2B5EF4-FFF2-40B4-BE49-F238E27FC236}">
                  <a16:creationId xmlns:a16="http://schemas.microsoft.com/office/drawing/2014/main" id="{BE968F8A-BBC8-4034-B195-1CF90341110F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F81134-8B74-4B11-9EF6-3DCDE4505147}"/>
              </a:ext>
            </a:extLst>
          </p:cNvPr>
          <p:cNvGrpSpPr/>
          <p:nvPr/>
        </p:nvGrpSpPr>
        <p:grpSpPr>
          <a:xfrm rot="16200000">
            <a:off x="2745290" y="3770978"/>
            <a:ext cx="256723" cy="949489"/>
            <a:chOff x="8319019" y="4290120"/>
            <a:chExt cx="235200" cy="1432800"/>
          </a:xfrm>
        </p:grpSpPr>
        <p:sp>
          <p:nvSpPr>
            <p:cNvPr id="46" name="Google Shape;8090;p85">
              <a:extLst>
                <a:ext uri="{FF2B5EF4-FFF2-40B4-BE49-F238E27FC236}">
                  <a16:creationId xmlns:a16="http://schemas.microsoft.com/office/drawing/2014/main" id="{EEFF2A74-5BF5-4605-BBEF-7F79BC2110E7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8091;p85">
              <a:extLst>
                <a:ext uri="{FF2B5EF4-FFF2-40B4-BE49-F238E27FC236}">
                  <a16:creationId xmlns:a16="http://schemas.microsoft.com/office/drawing/2014/main" id="{27F6BAD6-4CC3-41B7-854C-76CB5DAE5268}"/>
                </a:ext>
              </a:extLst>
            </p:cNvPr>
            <p:cNvCxnSpPr>
              <a:stCxn id="46" idx="1"/>
              <a:endCxn id="46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8092;p85">
              <a:extLst>
                <a:ext uri="{FF2B5EF4-FFF2-40B4-BE49-F238E27FC236}">
                  <a16:creationId xmlns:a16="http://schemas.microsoft.com/office/drawing/2014/main" id="{7437F506-E0FF-40AC-BB3B-85CAF0860125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8094;p85">
              <a:extLst>
                <a:ext uri="{FF2B5EF4-FFF2-40B4-BE49-F238E27FC236}">
                  <a16:creationId xmlns:a16="http://schemas.microsoft.com/office/drawing/2014/main" id="{DDD1C511-1850-42DE-A76B-A8DFA1CD4B6A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C3299E8-4CA5-40FE-AB65-5A557B3C051C}"/>
              </a:ext>
            </a:extLst>
          </p:cNvPr>
          <p:cNvGrpSpPr/>
          <p:nvPr/>
        </p:nvGrpSpPr>
        <p:grpSpPr>
          <a:xfrm rot="16200000">
            <a:off x="2977120" y="5426024"/>
            <a:ext cx="256723" cy="949489"/>
            <a:chOff x="8319019" y="4290120"/>
            <a:chExt cx="235200" cy="1432800"/>
          </a:xfrm>
        </p:grpSpPr>
        <p:sp>
          <p:nvSpPr>
            <p:cNvPr id="51" name="Google Shape;8090;p85">
              <a:extLst>
                <a:ext uri="{FF2B5EF4-FFF2-40B4-BE49-F238E27FC236}">
                  <a16:creationId xmlns:a16="http://schemas.microsoft.com/office/drawing/2014/main" id="{5B55C9A2-9DA8-4B36-9954-681B6841C1E7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8091;p85">
              <a:extLst>
                <a:ext uri="{FF2B5EF4-FFF2-40B4-BE49-F238E27FC236}">
                  <a16:creationId xmlns:a16="http://schemas.microsoft.com/office/drawing/2014/main" id="{6BCC09F9-751A-4764-ADC5-A95A83EB51C7}"/>
                </a:ext>
              </a:extLst>
            </p:cNvPr>
            <p:cNvCxnSpPr>
              <a:stCxn id="51" idx="1"/>
              <a:endCxn id="51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8092;p85">
              <a:extLst>
                <a:ext uri="{FF2B5EF4-FFF2-40B4-BE49-F238E27FC236}">
                  <a16:creationId xmlns:a16="http://schemas.microsoft.com/office/drawing/2014/main" id="{A241C9C6-8AE1-49EC-BC08-30DC9CE59C66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8094;p85">
              <a:extLst>
                <a:ext uri="{FF2B5EF4-FFF2-40B4-BE49-F238E27FC236}">
                  <a16:creationId xmlns:a16="http://schemas.microsoft.com/office/drawing/2014/main" id="{25248340-A3EB-4570-9AA1-6AB3DAA5F7EE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DEEBD1-4965-440B-9A5C-128847C191BD}"/>
              </a:ext>
            </a:extLst>
          </p:cNvPr>
          <p:cNvGrpSpPr/>
          <p:nvPr/>
        </p:nvGrpSpPr>
        <p:grpSpPr>
          <a:xfrm rot="16200000">
            <a:off x="1309153" y="3520080"/>
            <a:ext cx="256723" cy="949489"/>
            <a:chOff x="8319019" y="4290120"/>
            <a:chExt cx="235200" cy="1432800"/>
          </a:xfrm>
        </p:grpSpPr>
        <p:sp>
          <p:nvSpPr>
            <p:cNvPr id="56" name="Google Shape;8090;p85">
              <a:extLst>
                <a:ext uri="{FF2B5EF4-FFF2-40B4-BE49-F238E27FC236}">
                  <a16:creationId xmlns:a16="http://schemas.microsoft.com/office/drawing/2014/main" id="{3198CFD3-1044-4ABB-860A-FA4841E9188F}"/>
                </a:ext>
              </a:extLst>
            </p:cNvPr>
            <p:cNvSpPr/>
            <p:nvPr/>
          </p:nvSpPr>
          <p:spPr>
            <a:xfrm>
              <a:off x="8319019" y="4290120"/>
              <a:ext cx="235200" cy="1432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lt1"/>
                </a:gs>
              </a:gsLst>
              <a:lin ang="13500032" scaled="0"/>
            </a:gra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8091;p85">
              <a:extLst>
                <a:ext uri="{FF2B5EF4-FFF2-40B4-BE49-F238E27FC236}">
                  <a16:creationId xmlns:a16="http://schemas.microsoft.com/office/drawing/2014/main" id="{2A8DCD1F-3596-40DA-AE29-5E2023DEC0DA}"/>
                </a:ext>
              </a:extLst>
            </p:cNvPr>
            <p:cNvCxnSpPr>
              <a:stCxn id="56" idx="1"/>
              <a:endCxn id="56" idx="3"/>
            </p:cNvCxnSpPr>
            <p:nvPr/>
          </p:nvCxnSpPr>
          <p:spPr>
            <a:xfrm>
              <a:off x="8319019" y="50065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8092;p85">
              <a:extLst>
                <a:ext uri="{FF2B5EF4-FFF2-40B4-BE49-F238E27FC236}">
                  <a16:creationId xmlns:a16="http://schemas.microsoft.com/office/drawing/2014/main" id="{9BB6EADC-58F7-44F4-BCE9-CBB18EAFBE2A}"/>
                </a:ext>
              </a:extLst>
            </p:cNvPr>
            <p:cNvCxnSpPr/>
            <p:nvPr/>
          </p:nvCxnSpPr>
          <p:spPr>
            <a:xfrm>
              <a:off x="8319019" y="46451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8094;p85">
              <a:extLst>
                <a:ext uri="{FF2B5EF4-FFF2-40B4-BE49-F238E27FC236}">
                  <a16:creationId xmlns:a16="http://schemas.microsoft.com/office/drawing/2014/main" id="{50945751-1A8E-47EE-89BC-57A163B9536D}"/>
                </a:ext>
              </a:extLst>
            </p:cNvPr>
            <p:cNvCxnSpPr/>
            <p:nvPr/>
          </p:nvCxnSpPr>
          <p:spPr>
            <a:xfrm>
              <a:off x="8319019" y="5367920"/>
              <a:ext cx="235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页脚占位符 2">
            <a:extLst>
              <a:ext uri="{FF2B5EF4-FFF2-40B4-BE49-F238E27FC236}">
                <a16:creationId xmlns:a16="http://schemas.microsoft.com/office/drawing/2014/main" id="{8C518ABB-93FD-4E02-842E-EB5DB1CB283E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</a:rPr>
              <a:t>数据来源：百度大搜网页反欺诈数据集</a:t>
            </a:r>
            <a:r>
              <a:rPr lang="zh-CN" altLang="en-US" b="1"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b="1">
                <a:latin typeface="Calibri" panose="020F0502020204030204" pitchFamily="34" charset="0"/>
                <a:ea typeface="微软雅黑" panose="020B0503020204020204" pitchFamily="34" charset="-122"/>
              </a:rPr>
              <a:t>BF-10M</a:t>
            </a:r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5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A7BAC1-874A-4BDD-919F-9109A99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FDAD5-3B07-4798-9FF4-B866A77B2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图数据 </a:t>
            </a:r>
            <a:r>
              <a:rPr lang="en-US" altLang="zh-CN"/>
              <a:t>- </a:t>
            </a:r>
            <a:r>
              <a:rPr lang="zh-CN" altLang="en-US"/>
              <a:t>表征学习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AACCD8-2252-4678-AD0A-FB2734D54B52}"/>
              </a:ext>
            </a:extLst>
          </p:cNvPr>
          <p:cNvGrpSpPr/>
          <p:nvPr/>
        </p:nvGrpSpPr>
        <p:grpSpPr>
          <a:xfrm>
            <a:off x="2396896" y="1106793"/>
            <a:ext cx="7398208" cy="2341751"/>
            <a:chOff x="2050507" y="989108"/>
            <a:chExt cx="7398208" cy="234175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CE39BAF-2230-4A92-853A-0A5A3E7CFC81}"/>
                </a:ext>
              </a:extLst>
            </p:cNvPr>
            <p:cNvGrpSpPr/>
            <p:nvPr/>
          </p:nvGrpSpPr>
          <p:grpSpPr>
            <a:xfrm>
              <a:off x="3402841" y="1722927"/>
              <a:ext cx="1353990" cy="1325230"/>
              <a:chOff x="1271054" y="4456204"/>
              <a:chExt cx="1353990" cy="132523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094E59-416C-4AD5-8236-ABC8EAAE55B0}"/>
                  </a:ext>
                </a:extLst>
              </p:cNvPr>
              <p:cNvSpPr/>
              <p:nvPr/>
            </p:nvSpPr>
            <p:spPr>
              <a:xfrm>
                <a:off x="1271054" y="4844758"/>
                <a:ext cx="239994" cy="23999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2</a:t>
                </a:r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841B03C-28C7-4B24-B7FC-F06F436CFF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2190" y="5540007"/>
                <a:ext cx="241427" cy="241427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5</a:t>
                </a:r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78875B6-ECE4-4FD3-A3E9-3FC1D3CBE9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3617" y="4832382"/>
                <a:ext cx="241427" cy="24142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3</a:t>
                </a:r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D2D9762F-F3CC-437F-9B55-F9E9966F6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6900" y="4456204"/>
                <a:ext cx="241427" cy="24142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C679148-847C-45A0-BF89-2CFF700B41CC}"/>
                  </a:ext>
                </a:extLst>
              </p:cNvPr>
              <p:cNvSpPr/>
              <p:nvPr/>
            </p:nvSpPr>
            <p:spPr>
              <a:xfrm>
                <a:off x="1489337" y="5536742"/>
                <a:ext cx="239994" cy="239994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4</a:t>
                </a:r>
                <a:endParaRPr lang="zh-CN" altLang="en-US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0E71D5A0-151A-4F55-9FB8-658C5D088189}"/>
                  </a:ext>
                </a:extLst>
              </p:cNvPr>
              <p:cNvCxnSpPr>
                <a:cxnSpLocks/>
                <a:stCxn id="48" idx="4"/>
                <a:endCxn id="49" idx="0"/>
              </p:cNvCxnSpPr>
              <p:nvPr/>
            </p:nvCxnSpPr>
            <p:spPr>
              <a:xfrm flipH="1">
                <a:off x="1609334" y="4697631"/>
                <a:ext cx="338280" cy="8391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1B6E46B-FAD5-4C41-B1AB-493CEA584EBB}"/>
                  </a:ext>
                </a:extLst>
              </p:cNvPr>
              <p:cNvCxnSpPr>
                <a:cxnSpLocks/>
                <a:stCxn id="48" idx="4"/>
                <a:endCxn id="46" idx="0"/>
              </p:cNvCxnSpPr>
              <p:nvPr/>
            </p:nvCxnSpPr>
            <p:spPr>
              <a:xfrm>
                <a:off x="1947614" y="4697631"/>
                <a:ext cx="315290" cy="842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89D13DBD-0037-494C-A01F-3E439F6C26EB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>
                <a:off x="1511048" y="4953096"/>
                <a:ext cx="872569" cy="116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94D9B81-24A7-4346-9344-3721566E5AC2}"/>
                  </a:ext>
                </a:extLst>
              </p:cNvPr>
              <p:cNvCxnSpPr>
                <a:cxnSpLocks/>
                <a:stCxn id="48" idx="4"/>
                <a:endCxn id="45" idx="6"/>
              </p:cNvCxnSpPr>
              <p:nvPr/>
            </p:nvCxnSpPr>
            <p:spPr>
              <a:xfrm flipH="1">
                <a:off x="1511048" y="4697631"/>
                <a:ext cx="436566" cy="267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685DB16-D845-44E7-B7D2-63CF45867990}"/>
                  </a:ext>
                </a:extLst>
              </p:cNvPr>
              <p:cNvCxnSpPr>
                <a:cxnSpLocks/>
                <a:stCxn id="47" idx="2"/>
                <a:endCxn id="48" idx="4"/>
              </p:cNvCxnSpPr>
              <p:nvPr/>
            </p:nvCxnSpPr>
            <p:spPr>
              <a:xfrm flipH="1" flipV="1">
                <a:off x="1947614" y="4697631"/>
                <a:ext cx="436003" cy="2554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D1A9BF64-9D23-4181-B4E9-8BE7AA2A5232}"/>
                  </a:ext>
                </a:extLst>
              </p:cNvPr>
              <p:cNvCxnSpPr>
                <a:cxnSpLocks/>
                <a:stCxn id="46" idx="2"/>
                <a:endCxn id="49" idx="6"/>
              </p:cNvCxnSpPr>
              <p:nvPr/>
            </p:nvCxnSpPr>
            <p:spPr>
              <a:xfrm flipH="1" flipV="1">
                <a:off x="1729331" y="5656739"/>
                <a:ext cx="412859" cy="39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497521-8A68-452B-9DAD-B454EE621CBA}"/>
                </a:ext>
              </a:extLst>
            </p:cNvPr>
            <p:cNvGrpSpPr/>
            <p:nvPr/>
          </p:nvGrpSpPr>
          <p:grpSpPr>
            <a:xfrm rot="10800000" flipH="1">
              <a:off x="4879641" y="2147819"/>
              <a:ext cx="1034982" cy="142900"/>
              <a:chOff x="7187666" y="1358169"/>
              <a:chExt cx="1034982" cy="142900"/>
            </a:xfrm>
            <a:solidFill>
              <a:srgbClr val="587558"/>
            </a:solidFill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A52FF8E-9641-4EEE-A2BC-55FEC1125E2A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5074EB-2060-432F-8FE2-ACAD15CCE2DD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6E34C32-3A0E-4DA0-ABB5-85E1105D0608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B067349-ACEC-480E-94D7-3AD3992FAA0E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1C095B-773A-43CA-BD01-A05031518EC0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30B0AD-718D-4A1E-82BC-708B07BB58FA}"/>
                </a:ext>
              </a:extLst>
            </p:cNvPr>
            <p:cNvGrpSpPr/>
            <p:nvPr/>
          </p:nvGrpSpPr>
          <p:grpSpPr>
            <a:xfrm flipH="1">
              <a:off x="4755896" y="2964913"/>
              <a:ext cx="1034982" cy="151900"/>
              <a:chOff x="7187666" y="1713183"/>
              <a:chExt cx="1034982" cy="151900"/>
            </a:xfrm>
            <a:solidFill>
              <a:srgbClr val="C00000"/>
            </a:solidFill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A3D9941-34E4-4334-B7BF-508C6B5DA7FC}"/>
                  </a:ext>
                </a:extLst>
              </p:cNvPr>
              <p:cNvSpPr/>
              <p:nvPr/>
            </p:nvSpPr>
            <p:spPr>
              <a:xfrm rot="10800000">
                <a:off x="8042648" y="1784083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8C23FA0-BAD0-4574-B90E-650F6BE7CD51}"/>
                  </a:ext>
                </a:extLst>
              </p:cNvPr>
              <p:cNvSpPr/>
              <p:nvPr/>
            </p:nvSpPr>
            <p:spPr>
              <a:xfrm rot="10800000">
                <a:off x="7615953" y="1713183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8F0B4DE-945B-410F-B939-2AF9C4E866FC}"/>
                  </a:ext>
                </a:extLst>
              </p:cNvPr>
              <p:cNvSpPr/>
              <p:nvPr/>
            </p:nvSpPr>
            <p:spPr>
              <a:xfrm rot="10800000">
                <a:off x="7828105" y="1775083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918AED3-F0EF-4C25-9EE0-4F1798457391}"/>
                  </a:ext>
                </a:extLst>
              </p:cNvPr>
              <p:cNvSpPr/>
              <p:nvPr/>
            </p:nvSpPr>
            <p:spPr>
              <a:xfrm rot="10800000">
                <a:off x="7401410" y="1748083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74A51D1-4577-4AAF-8637-0A3A73BD4547}"/>
                  </a:ext>
                </a:extLst>
              </p:cNvPr>
              <p:cNvSpPr/>
              <p:nvPr/>
            </p:nvSpPr>
            <p:spPr>
              <a:xfrm rot="10800000">
                <a:off x="7187666" y="1820083"/>
                <a:ext cx="18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569992-6E9D-469B-AABB-67918C075DFE}"/>
                </a:ext>
              </a:extLst>
            </p:cNvPr>
            <p:cNvGrpSpPr/>
            <p:nvPr/>
          </p:nvGrpSpPr>
          <p:grpSpPr>
            <a:xfrm flipH="1">
              <a:off x="3561909" y="1437286"/>
              <a:ext cx="1034983" cy="149442"/>
              <a:chOff x="7187664" y="2054671"/>
              <a:chExt cx="1034983" cy="149442"/>
            </a:xfrm>
            <a:solidFill>
              <a:srgbClr val="02409A"/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C2B6E19-6698-47BB-946F-46D487A0AC67}"/>
                  </a:ext>
                </a:extLst>
              </p:cNvPr>
              <p:cNvSpPr/>
              <p:nvPr/>
            </p:nvSpPr>
            <p:spPr>
              <a:xfrm rot="10800000">
                <a:off x="7187664" y="2129356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8C20B6A-D29E-4224-BDCA-7E8411DE47B7}"/>
                  </a:ext>
                </a:extLst>
              </p:cNvPr>
              <p:cNvSpPr/>
              <p:nvPr/>
            </p:nvSpPr>
            <p:spPr>
              <a:xfrm rot="10800000">
                <a:off x="7828902" y="2058456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517939-749A-4439-AB03-4A41AB44A6AE}"/>
                  </a:ext>
                </a:extLst>
              </p:cNvPr>
              <p:cNvSpPr/>
              <p:nvPr/>
            </p:nvSpPr>
            <p:spPr>
              <a:xfrm rot="10800000">
                <a:off x="7620688" y="2114113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8B10263-8423-4D86-BA7C-17124A1E382A}"/>
                  </a:ext>
                </a:extLst>
              </p:cNvPr>
              <p:cNvSpPr/>
              <p:nvPr/>
            </p:nvSpPr>
            <p:spPr>
              <a:xfrm rot="10800000">
                <a:off x="7401410" y="2093356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9F0B81-6526-4AD4-B019-B8236EF26067}"/>
                  </a:ext>
                </a:extLst>
              </p:cNvPr>
              <p:cNvSpPr/>
              <p:nvPr/>
            </p:nvSpPr>
            <p:spPr>
              <a:xfrm rot="10800000">
                <a:off x="8042647" y="2054671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DDB9968-8932-45C5-80CA-914D362990BE}"/>
                </a:ext>
              </a:extLst>
            </p:cNvPr>
            <p:cNvGrpSpPr/>
            <p:nvPr/>
          </p:nvGrpSpPr>
          <p:grpSpPr>
            <a:xfrm rot="10800000" flipH="1">
              <a:off x="2214679" y="2147819"/>
              <a:ext cx="1034982" cy="144000"/>
              <a:chOff x="7187666" y="1358169"/>
              <a:chExt cx="1034982" cy="144000"/>
            </a:xfrm>
            <a:solidFill>
              <a:srgbClr val="6B2D0B"/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FFE4BAB-0644-43D3-8D21-70429F3E5646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66CE593-5F4A-47EE-B6D6-A681DC34BA5D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D8C7651-D2DD-4613-B475-B46A8DBFE37D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14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19FC659-A45A-4917-9B2E-9B732EFBBF44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15EA270-9FB5-4AAD-AA33-E66FE0F7F0D6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F951950-5DCC-41EE-A41C-0EFAC2BB9A67}"/>
                </a:ext>
              </a:extLst>
            </p:cNvPr>
            <p:cNvGrpSpPr/>
            <p:nvPr/>
          </p:nvGrpSpPr>
          <p:grpSpPr>
            <a:xfrm rot="10800000" flipH="1">
              <a:off x="2529540" y="3048157"/>
              <a:ext cx="1034982" cy="90000"/>
              <a:chOff x="7187666" y="1358169"/>
              <a:chExt cx="1034982" cy="90000"/>
            </a:xfrm>
            <a:solidFill>
              <a:srgbClr val="F6AB00"/>
            </a:solidFill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73240CE-CC22-4D57-8C64-600C211F0BF8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E4B4C88-E08C-479E-842F-4413C9D04458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CA51721-7B2F-449A-96B1-8F1970F2729C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DEA3822-02E0-42AF-8250-C8A4E9AAC47E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24C3772-AFE0-4FC4-BAD9-4899C4BDA46F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984F801-A1CF-4844-BB7A-916547F72D4B}"/>
                </a:ext>
              </a:extLst>
            </p:cNvPr>
            <p:cNvSpPr/>
            <p:nvPr/>
          </p:nvSpPr>
          <p:spPr>
            <a:xfrm>
              <a:off x="2050507" y="989108"/>
              <a:ext cx="4076700" cy="2333513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774B4C0-26C8-4964-8756-F1A8ED71C176}"/>
                </a:ext>
              </a:extLst>
            </p:cNvPr>
            <p:cNvSpPr/>
            <p:nvPr/>
          </p:nvSpPr>
          <p:spPr>
            <a:xfrm>
              <a:off x="7206837" y="997346"/>
              <a:ext cx="2241878" cy="2333513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F697845-23A1-4363-A97F-E3C8DA95AA84}"/>
                </a:ext>
              </a:extLst>
            </p:cNvPr>
            <p:cNvSpPr/>
            <p:nvPr/>
          </p:nvSpPr>
          <p:spPr>
            <a:xfrm rot="1927548">
              <a:off x="7783446" y="1443474"/>
              <a:ext cx="1033724" cy="1817303"/>
            </a:xfrm>
            <a:prstGeom prst="ellipse">
              <a:avLst/>
            </a:prstGeom>
            <a:solidFill>
              <a:srgbClr val="FFF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07076A9-9FC7-4AB3-967E-90678A9BC562}"/>
                </a:ext>
              </a:extLst>
            </p:cNvPr>
            <p:cNvSpPr txBox="1"/>
            <p:nvPr/>
          </p:nvSpPr>
          <p:spPr>
            <a:xfrm>
              <a:off x="3032789" y="100739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关系信息与结点特征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55B3058-A075-4E73-8E9E-F849868317BD}"/>
                </a:ext>
              </a:extLst>
            </p:cNvPr>
            <p:cNvSpPr txBox="1"/>
            <p:nvPr/>
          </p:nvSpPr>
          <p:spPr>
            <a:xfrm>
              <a:off x="7540919" y="100739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向量表示空间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E7DFF85-2DE3-4FA5-BC14-4812103D1A4E}"/>
                </a:ext>
              </a:extLst>
            </p:cNvPr>
            <p:cNvSpPr/>
            <p:nvPr/>
          </p:nvSpPr>
          <p:spPr>
            <a:xfrm>
              <a:off x="4206966" y="1540730"/>
              <a:ext cx="4093669" cy="472182"/>
            </a:xfrm>
            <a:custGeom>
              <a:avLst/>
              <a:gdLst>
                <a:gd name="connsiteX0" fmla="*/ 0 w 3271520"/>
                <a:gd name="connsiteY0" fmla="*/ 307399 h 459799"/>
                <a:gd name="connsiteX1" fmla="*/ 1767840 w 3271520"/>
                <a:gd name="connsiteY1" fmla="*/ 2599 h 459799"/>
                <a:gd name="connsiteX2" fmla="*/ 3271520 w 3271520"/>
                <a:gd name="connsiteY2" fmla="*/ 459799 h 4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1520" h="459799">
                  <a:moveTo>
                    <a:pt x="0" y="307399"/>
                  </a:moveTo>
                  <a:cubicBezTo>
                    <a:pt x="611293" y="142299"/>
                    <a:pt x="1222587" y="-22801"/>
                    <a:pt x="1767840" y="2599"/>
                  </a:cubicBezTo>
                  <a:cubicBezTo>
                    <a:pt x="2313093" y="27999"/>
                    <a:pt x="3005667" y="354812"/>
                    <a:pt x="3271520" y="459799"/>
                  </a:cubicBezTo>
                </a:path>
              </a:pathLst>
            </a:custGeom>
            <a:noFill/>
            <a:ln w="28575">
              <a:solidFill>
                <a:srgbClr val="2F559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5E6327D-7C34-4DFE-8969-866DC1851D22}"/>
                    </a:ext>
                  </a:extLst>
                </p:cNvPr>
                <p:cNvSpPr txBox="1"/>
                <p:nvPr/>
              </p:nvSpPr>
              <p:spPr>
                <a:xfrm>
                  <a:off x="8421349" y="1876471"/>
                  <a:ext cx="273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9" name="文本框 308">
                  <a:extLst>
                    <a:ext uri="{FF2B5EF4-FFF2-40B4-BE49-F238E27FC236}">
                      <a16:creationId xmlns:a16="http://schemas.microsoft.com/office/drawing/2014/main" id="{673C4BDD-9154-4146-8E21-50A73A866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349" y="1876471"/>
                  <a:ext cx="27353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A118DE3-3E5F-44D6-A79F-934CE302029F}"/>
                    </a:ext>
                  </a:extLst>
                </p:cNvPr>
                <p:cNvSpPr txBox="1"/>
                <p:nvPr/>
              </p:nvSpPr>
              <p:spPr>
                <a:xfrm>
                  <a:off x="8186320" y="2321874"/>
                  <a:ext cx="278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9EA5F300-0B9A-4638-B74B-C5119B37F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320" y="2321874"/>
                  <a:ext cx="2788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35BF80B-B9FA-4399-B713-03657D12D17A}"/>
                </a:ext>
              </a:extLst>
            </p:cNvPr>
            <p:cNvSpPr/>
            <p:nvPr/>
          </p:nvSpPr>
          <p:spPr>
            <a:xfrm>
              <a:off x="3856446" y="2354357"/>
              <a:ext cx="4329874" cy="468560"/>
            </a:xfrm>
            <a:custGeom>
              <a:avLst/>
              <a:gdLst>
                <a:gd name="connsiteX0" fmla="*/ 0 w 3558540"/>
                <a:gd name="connsiteY0" fmla="*/ 468560 h 468560"/>
                <a:gd name="connsiteX1" fmla="*/ 2545080 w 3558540"/>
                <a:gd name="connsiteY1" fmla="*/ 26600 h 468560"/>
                <a:gd name="connsiteX2" fmla="*/ 3558540 w 3558540"/>
                <a:gd name="connsiteY2" fmla="*/ 87560 h 46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8540" h="468560">
                  <a:moveTo>
                    <a:pt x="0" y="468560"/>
                  </a:moveTo>
                  <a:cubicBezTo>
                    <a:pt x="975995" y="279330"/>
                    <a:pt x="1951990" y="90100"/>
                    <a:pt x="2545080" y="26600"/>
                  </a:cubicBezTo>
                  <a:cubicBezTo>
                    <a:pt x="3138170" y="-36900"/>
                    <a:pt x="3348355" y="25330"/>
                    <a:pt x="3558540" y="87560"/>
                  </a:cubicBezTo>
                </a:path>
              </a:pathLst>
            </a:custGeom>
            <a:noFill/>
            <a:ln w="28575">
              <a:solidFill>
                <a:srgbClr val="F6AB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FFD1CA-7B34-45C6-B05E-4D3B2614FCB1}"/>
              </a:ext>
            </a:extLst>
          </p:cNvPr>
          <p:cNvGrpSpPr/>
          <p:nvPr/>
        </p:nvGrpSpPr>
        <p:grpSpPr>
          <a:xfrm>
            <a:off x="715927" y="3655553"/>
            <a:ext cx="10725878" cy="2479052"/>
            <a:chOff x="901763" y="3516958"/>
            <a:chExt cx="10725878" cy="247905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8E6EBA7-3BBE-4880-9220-683D3598C058}"/>
                </a:ext>
              </a:extLst>
            </p:cNvPr>
            <p:cNvGrpSpPr/>
            <p:nvPr/>
          </p:nvGrpSpPr>
          <p:grpSpPr>
            <a:xfrm>
              <a:off x="901763" y="3516958"/>
              <a:ext cx="4795066" cy="2446276"/>
              <a:chOff x="874687" y="3435830"/>
              <a:chExt cx="4795066" cy="244627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7BD7C6C-0C70-4BA1-AC0C-8263A7A69E6D}"/>
                  </a:ext>
                </a:extLst>
              </p:cNvPr>
              <p:cNvSpPr/>
              <p:nvPr/>
            </p:nvSpPr>
            <p:spPr>
              <a:xfrm>
                <a:off x="1820505" y="3435830"/>
                <a:ext cx="2788368" cy="52322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传统学习方法</a:t>
                </a:r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07455617-63FB-4810-96CA-100AC572BA4D}"/>
                  </a:ext>
                </a:extLst>
              </p:cNvPr>
              <p:cNvSpPr/>
              <p:nvPr/>
            </p:nvSpPr>
            <p:spPr>
              <a:xfrm>
                <a:off x="3390788" y="4132205"/>
                <a:ext cx="2272631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Graph Kernel</a:t>
                </a:r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63BBDE35-447A-4334-9866-027CEEA6D802}"/>
                  </a:ext>
                </a:extLst>
              </p:cNvPr>
              <p:cNvSpPr/>
              <p:nvPr/>
            </p:nvSpPr>
            <p:spPr>
              <a:xfrm>
                <a:off x="874687" y="4126844"/>
                <a:ext cx="2272631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数值统计</a:t>
                </a:r>
              </a:p>
            </p:txBody>
          </p: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D68A599D-6B06-4120-AEC1-75E16C110D28}"/>
                  </a:ext>
                </a:extLst>
              </p:cNvPr>
              <p:cNvSpPr/>
              <p:nvPr/>
            </p:nvSpPr>
            <p:spPr>
              <a:xfrm>
                <a:off x="874689" y="4757422"/>
                <a:ext cx="2272630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随机游走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6C181FA6-5F6A-4334-BDD7-F2C399D705A7}"/>
                  </a:ext>
                </a:extLst>
              </p:cNvPr>
              <p:cNvSpPr/>
              <p:nvPr/>
            </p:nvSpPr>
            <p:spPr>
              <a:xfrm>
                <a:off x="3378399" y="4762783"/>
                <a:ext cx="2279294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矩阵分解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73E79DC5-4776-4710-8272-49DB0AF0D9CB}"/>
                  </a:ext>
                </a:extLst>
              </p:cNvPr>
              <p:cNvSpPr/>
              <p:nvPr/>
            </p:nvSpPr>
            <p:spPr>
              <a:xfrm>
                <a:off x="874689" y="5390140"/>
                <a:ext cx="2272630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Clustering</a:t>
                </a:r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C51097FD-2528-4B54-AE01-7BC058BE53D8}"/>
                  </a:ext>
                </a:extLst>
              </p:cNvPr>
              <p:cNvSpPr/>
              <p:nvPr/>
            </p:nvSpPr>
            <p:spPr>
              <a:xfrm>
                <a:off x="3390459" y="5413546"/>
                <a:ext cx="2279294" cy="468560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587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PageRank</a:t>
                </a:r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319C419-70A9-4511-BAB6-1A1A32CF321E}"/>
                </a:ext>
              </a:extLst>
            </p:cNvPr>
            <p:cNvGrpSpPr/>
            <p:nvPr/>
          </p:nvGrpSpPr>
          <p:grpSpPr>
            <a:xfrm>
              <a:off x="6866845" y="3521459"/>
              <a:ext cx="4760796" cy="2474551"/>
              <a:chOff x="6839769" y="3440331"/>
              <a:chExt cx="4760796" cy="24745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1956942-A39F-45EC-B990-C35DD0EE3461}"/>
                  </a:ext>
                </a:extLst>
              </p:cNvPr>
              <p:cNvSpPr/>
              <p:nvPr/>
            </p:nvSpPr>
            <p:spPr>
              <a:xfrm>
                <a:off x="7825983" y="3440331"/>
                <a:ext cx="2788368" cy="523220"/>
              </a:xfrm>
              <a:prstGeom prst="rect">
                <a:avLst/>
              </a:prstGeom>
              <a:solidFill>
                <a:srgbClr val="EB70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深度学习方法</a:t>
                </a:r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36E57FDE-4FBA-4B60-9CF2-B53A7A38B3DC}"/>
                  </a:ext>
                </a:extLst>
              </p:cNvPr>
              <p:cNvSpPr/>
              <p:nvPr/>
            </p:nvSpPr>
            <p:spPr>
              <a:xfrm>
                <a:off x="6839769" y="4164981"/>
                <a:ext cx="4760796" cy="94173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EB70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4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图神经网络 </a:t>
                </a:r>
                <a:endParaRPr lang="en-US" altLang="zh-CN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-US" altLang="zh-CN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(Graph Neural Networks)</a:t>
                </a:r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12E93DEC-FB10-4B18-9A3B-600A14284BF3}"/>
                  </a:ext>
                </a:extLst>
              </p:cNvPr>
              <p:cNvSpPr/>
              <p:nvPr/>
            </p:nvSpPr>
            <p:spPr>
              <a:xfrm>
                <a:off x="6839769" y="5281175"/>
                <a:ext cx="2277817" cy="633707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EB70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Transformer</a:t>
                </a:r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endParaRP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37F9676B-EE72-4394-93B2-0857ADD0CF0B}"/>
                  </a:ext>
                </a:extLst>
              </p:cNvPr>
              <p:cNvSpPr/>
              <p:nvPr/>
            </p:nvSpPr>
            <p:spPr>
              <a:xfrm>
                <a:off x="9322748" y="5281175"/>
                <a:ext cx="2277817" cy="633707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EB70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2" charset="0"/>
                  </a:rPr>
                  <a:t>循环神经网络</a:t>
                </a:r>
              </a:p>
            </p:txBody>
          </p:sp>
        </p:grpSp>
      </p:grpSp>
      <p:sp>
        <p:nvSpPr>
          <p:cNvPr id="70" name="页脚占位符 2">
            <a:extLst>
              <a:ext uri="{FF2B5EF4-FFF2-40B4-BE49-F238E27FC236}">
                <a16:creationId xmlns:a16="http://schemas.microsoft.com/office/drawing/2014/main" id="{D21BC918-E152-4AF3-AF8E-9116FD133777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A Gentle Introduction to Graph Neural Networks (distill.pub).</a:t>
            </a:r>
          </a:p>
        </p:txBody>
      </p:sp>
    </p:spTree>
    <p:extLst>
      <p:ext uri="{BB962C8B-B14F-4D97-AF65-F5344CB8AC3E}">
        <p14:creationId xmlns:p14="http://schemas.microsoft.com/office/powerpoint/2010/main" val="120222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A7BAC1-874A-4BDD-919F-9109A99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FDAD5-3B07-4798-9FF4-B866A77B2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图神经网络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DEDF4E-9222-4844-A7DE-F50FD310D805}"/>
              </a:ext>
            </a:extLst>
          </p:cNvPr>
          <p:cNvGrpSpPr/>
          <p:nvPr/>
        </p:nvGrpSpPr>
        <p:grpSpPr>
          <a:xfrm>
            <a:off x="638902" y="962357"/>
            <a:ext cx="6416040" cy="2213272"/>
            <a:chOff x="2826029" y="814030"/>
            <a:chExt cx="6416040" cy="22132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ADC132D-57B3-420F-A339-E99938F5843A}"/>
                </a:ext>
              </a:extLst>
            </p:cNvPr>
            <p:cNvGrpSpPr/>
            <p:nvPr/>
          </p:nvGrpSpPr>
          <p:grpSpPr>
            <a:xfrm>
              <a:off x="4178363" y="1427608"/>
              <a:ext cx="1353990" cy="1325230"/>
              <a:chOff x="1271054" y="4456204"/>
              <a:chExt cx="1353990" cy="132523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DE94B08-99B4-45A5-8738-1C722EE948B0}"/>
                  </a:ext>
                </a:extLst>
              </p:cNvPr>
              <p:cNvSpPr/>
              <p:nvPr/>
            </p:nvSpPr>
            <p:spPr>
              <a:xfrm>
                <a:off x="1271054" y="4844758"/>
                <a:ext cx="239994" cy="23999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2</a:t>
                </a:r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268D52C-AB55-4F57-A35B-52271ECEB8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2190" y="5540007"/>
                <a:ext cx="241427" cy="241427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5</a:t>
                </a:r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C9F2C8A-E11E-4886-8F19-7EB9A5FE2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3617" y="4832382"/>
                <a:ext cx="241427" cy="24142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3</a:t>
                </a:r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BBCBB7F-557F-46F3-8405-D39FA24B9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6900" y="4456204"/>
                <a:ext cx="241427" cy="24142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030BFFFC-8023-4D4B-ACF1-8AC05509EA89}"/>
                  </a:ext>
                </a:extLst>
              </p:cNvPr>
              <p:cNvSpPr/>
              <p:nvPr/>
            </p:nvSpPr>
            <p:spPr>
              <a:xfrm>
                <a:off x="1489337" y="5536742"/>
                <a:ext cx="239994" cy="239994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4</a:t>
                </a:r>
                <a:endParaRPr lang="zh-CN" altLang="en-US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66BA419-D4E9-4A90-94A9-088BE8A3B535}"/>
                  </a:ext>
                </a:extLst>
              </p:cNvPr>
              <p:cNvCxnSpPr>
                <a:cxnSpLocks/>
                <a:stCxn id="48" idx="4"/>
                <a:endCxn id="49" idx="0"/>
              </p:cNvCxnSpPr>
              <p:nvPr/>
            </p:nvCxnSpPr>
            <p:spPr>
              <a:xfrm flipH="1">
                <a:off x="1609334" y="4697631"/>
                <a:ext cx="338280" cy="8391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74CE945-6B79-4EAA-825F-41C7BB053CA0}"/>
                  </a:ext>
                </a:extLst>
              </p:cNvPr>
              <p:cNvCxnSpPr>
                <a:cxnSpLocks/>
                <a:stCxn id="48" idx="4"/>
                <a:endCxn id="46" idx="0"/>
              </p:cNvCxnSpPr>
              <p:nvPr/>
            </p:nvCxnSpPr>
            <p:spPr>
              <a:xfrm>
                <a:off x="1947614" y="4697631"/>
                <a:ext cx="315290" cy="842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73632239-45D9-4CBB-8FF3-CD137E99DF0C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>
                <a:off x="1511048" y="4953096"/>
                <a:ext cx="872569" cy="116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4AAEC0F-FCC4-417D-A503-A2F62891D125}"/>
                  </a:ext>
                </a:extLst>
              </p:cNvPr>
              <p:cNvCxnSpPr>
                <a:cxnSpLocks/>
                <a:stCxn id="48" idx="4"/>
                <a:endCxn id="45" idx="6"/>
              </p:cNvCxnSpPr>
              <p:nvPr/>
            </p:nvCxnSpPr>
            <p:spPr>
              <a:xfrm flipH="1">
                <a:off x="1511048" y="4697631"/>
                <a:ext cx="436566" cy="2671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8855A76-1208-4EF5-9F34-8861185A82E9}"/>
                  </a:ext>
                </a:extLst>
              </p:cNvPr>
              <p:cNvCxnSpPr>
                <a:cxnSpLocks/>
                <a:stCxn id="47" idx="2"/>
                <a:endCxn id="48" idx="4"/>
              </p:cNvCxnSpPr>
              <p:nvPr/>
            </p:nvCxnSpPr>
            <p:spPr>
              <a:xfrm flipH="1" flipV="1">
                <a:off x="1947614" y="4697631"/>
                <a:ext cx="436003" cy="2554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D4D045AE-A80C-4D11-9177-E869A2D9A8CF}"/>
                  </a:ext>
                </a:extLst>
              </p:cNvPr>
              <p:cNvCxnSpPr>
                <a:cxnSpLocks/>
                <a:stCxn id="46" idx="2"/>
                <a:endCxn id="49" idx="6"/>
              </p:cNvCxnSpPr>
              <p:nvPr/>
            </p:nvCxnSpPr>
            <p:spPr>
              <a:xfrm flipH="1" flipV="1">
                <a:off x="1729331" y="5656739"/>
                <a:ext cx="412859" cy="39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079920-8BA7-45FC-B721-7335B6ACA607}"/>
                </a:ext>
              </a:extLst>
            </p:cNvPr>
            <p:cNvGrpSpPr/>
            <p:nvPr/>
          </p:nvGrpSpPr>
          <p:grpSpPr>
            <a:xfrm rot="10800000" flipH="1">
              <a:off x="5655163" y="1852500"/>
              <a:ext cx="1034982" cy="142900"/>
              <a:chOff x="7187666" y="1358169"/>
              <a:chExt cx="1034982" cy="142900"/>
            </a:xfrm>
            <a:solidFill>
              <a:srgbClr val="587558"/>
            </a:solidFill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35ECEFB-7E13-47B4-9FC6-9B9EF517C891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9F2A209-2EFF-4F85-8A65-95D00D6505D3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BCD5F7E-686C-4389-A65E-2F744C1439D4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D997316-F3F1-4B30-A1D7-73A2DC966B82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2434B19-F411-4348-82E4-7265A87A87DE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C277827-38B2-4F74-9096-5E9BAA2546E2}"/>
                </a:ext>
              </a:extLst>
            </p:cNvPr>
            <p:cNvGrpSpPr/>
            <p:nvPr/>
          </p:nvGrpSpPr>
          <p:grpSpPr>
            <a:xfrm flipH="1">
              <a:off x="5531418" y="2669594"/>
              <a:ext cx="1034982" cy="151900"/>
              <a:chOff x="7187666" y="1713183"/>
              <a:chExt cx="1034982" cy="151900"/>
            </a:xfrm>
            <a:solidFill>
              <a:srgbClr val="C00000"/>
            </a:solidFill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2FB1AFD-B18C-4D43-BFC6-4F51D51C7A8E}"/>
                  </a:ext>
                </a:extLst>
              </p:cNvPr>
              <p:cNvSpPr/>
              <p:nvPr/>
            </p:nvSpPr>
            <p:spPr>
              <a:xfrm rot="10800000">
                <a:off x="8042648" y="1784083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A0C84D6-48BD-4656-B372-CB685E1775E5}"/>
                  </a:ext>
                </a:extLst>
              </p:cNvPr>
              <p:cNvSpPr/>
              <p:nvPr/>
            </p:nvSpPr>
            <p:spPr>
              <a:xfrm rot="10800000">
                <a:off x="7615953" y="1713183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A58F26D-C9E1-4D5C-87C6-E4C026956B81}"/>
                  </a:ext>
                </a:extLst>
              </p:cNvPr>
              <p:cNvSpPr/>
              <p:nvPr/>
            </p:nvSpPr>
            <p:spPr>
              <a:xfrm rot="10800000">
                <a:off x="7828105" y="1775083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8E15DF2-67F9-4B29-BC74-93E4E3E2ED30}"/>
                  </a:ext>
                </a:extLst>
              </p:cNvPr>
              <p:cNvSpPr/>
              <p:nvPr/>
            </p:nvSpPr>
            <p:spPr>
              <a:xfrm rot="10800000">
                <a:off x="7401410" y="1748083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093EAE3-D039-4314-9B13-9843634791E3}"/>
                  </a:ext>
                </a:extLst>
              </p:cNvPr>
              <p:cNvSpPr/>
              <p:nvPr/>
            </p:nvSpPr>
            <p:spPr>
              <a:xfrm rot="10800000">
                <a:off x="7187666" y="1820083"/>
                <a:ext cx="18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E31D541-812B-44AA-8D57-DB9C1378507B}"/>
                </a:ext>
              </a:extLst>
            </p:cNvPr>
            <p:cNvGrpSpPr/>
            <p:nvPr/>
          </p:nvGrpSpPr>
          <p:grpSpPr>
            <a:xfrm flipH="1">
              <a:off x="4337431" y="1141967"/>
              <a:ext cx="1034983" cy="149442"/>
              <a:chOff x="7187664" y="2054671"/>
              <a:chExt cx="1034983" cy="149442"/>
            </a:xfrm>
            <a:solidFill>
              <a:srgbClr val="02409A"/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A8B8D95-CAE3-49CE-AABC-C4BB8AAE9FA4}"/>
                  </a:ext>
                </a:extLst>
              </p:cNvPr>
              <p:cNvSpPr/>
              <p:nvPr/>
            </p:nvSpPr>
            <p:spPr>
              <a:xfrm rot="10800000">
                <a:off x="7187664" y="2129356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4CCB07D-9F86-4CB4-B47E-2397FEDB26C0}"/>
                  </a:ext>
                </a:extLst>
              </p:cNvPr>
              <p:cNvSpPr/>
              <p:nvPr/>
            </p:nvSpPr>
            <p:spPr>
              <a:xfrm rot="10800000">
                <a:off x="7828902" y="2058456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F995A9C-0CE0-4A5C-B9D9-A6A3EA145768}"/>
                  </a:ext>
                </a:extLst>
              </p:cNvPr>
              <p:cNvSpPr/>
              <p:nvPr/>
            </p:nvSpPr>
            <p:spPr>
              <a:xfrm rot="10800000">
                <a:off x="7620688" y="2114113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A58E31-F0D6-4A66-B31A-DE338D772B18}"/>
                  </a:ext>
                </a:extLst>
              </p:cNvPr>
              <p:cNvSpPr/>
              <p:nvPr/>
            </p:nvSpPr>
            <p:spPr>
              <a:xfrm rot="10800000">
                <a:off x="7401410" y="2093356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853E16E-ECB5-4B93-BBAF-5F0E3D343D86}"/>
                  </a:ext>
                </a:extLst>
              </p:cNvPr>
              <p:cNvSpPr/>
              <p:nvPr/>
            </p:nvSpPr>
            <p:spPr>
              <a:xfrm rot="10800000">
                <a:off x="8042647" y="2054671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93B51C3-94BC-470B-8F75-F3D741353465}"/>
                </a:ext>
              </a:extLst>
            </p:cNvPr>
            <p:cNvGrpSpPr/>
            <p:nvPr/>
          </p:nvGrpSpPr>
          <p:grpSpPr>
            <a:xfrm rot="10800000" flipH="1">
              <a:off x="2990201" y="1852500"/>
              <a:ext cx="1034982" cy="144000"/>
              <a:chOff x="7187666" y="1358169"/>
              <a:chExt cx="1034982" cy="144000"/>
            </a:xfrm>
            <a:solidFill>
              <a:srgbClr val="6B2D0B"/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7B52FAF-7D92-49F0-B26A-614F5547C5BB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2E0F5C-04DF-4087-B3CD-42CB66612924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F4AB2CD-01AC-4250-B9EA-1534EC98CFB9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14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C29C06E-C2A3-4612-AA33-0A1E6BC15650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0CE642B-8624-4911-9245-1405A6B6949E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142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F95DB4F-42C4-4262-931E-FDE55DFD71F0}"/>
                </a:ext>
              </a:extLst>
            </p:cNvPr>
            <p:cNvGrpSpPr/>
            <p:nvPr/>
          </p:nvGrpSpPr>
          <p:grpSpPr>
            <a:xfrm rot="10800000" flipH="1">
              <a:off x="3305062" y="2752838"/>
              <a:ext cx="1034982" cy="90000"/>
              <a:chOff x="7187666" y="1358169"/>
              <a:chExt cx="1034982" cy="90000"/>
            </a:xfrm>
            <a:solidFill>
              <a:srgbClr val="F6AB00"/>
            </a:solidFill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403EA0E-0272-4C1C-ABFC-E99452675060}"/>
                  </a:ext>
                </a:extLst>
              </p:cNvPr>
              <p:cNvSpPr/>
              <p:nvPr/>
            </p:nvSpPr>
            <p:spPr>
              <a:xfrm>
                <a:off x="7187666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B4F5C01-0A79-4810-B8C9-77D3A78F5451}"/>
                  </a:ext>
                </a:extLst>
              </p:cNvPr>
              <p:cNvSpPr/>
              <p:nvPr/>
            </p:nvSpPr>
            <p:spPr>
              <a:xfrm>
                <a:off x="7401412" y="1358169"/>
                <a:ext cx="180000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1776FDE-1B9B-423C-BC22-CA03E8C72BDD}"/>
                  </a:ext>
                </a:extLst>
              </p:cNvPr>
              <p:cNvSpPr/>
              <p:nvPr/>
            </p:nvSpPr>
            <p:spPr>
              <a:xfrm>
                <a:off x="7615158" y="1358169"/>
                <a:ext cx="180000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AE9C1B-6B7E-4E85-AC44-3B3A31E0F11D}"/>
                  </a:ext>
                </a:extLst>
              </p:cNvPr>
              <p:cNvSpPr/>
              <p:nvPr/>
            </p:nvSpPr>
            <p:spPr>
              <a:xfrm>
                <a:off x="7828904" y="1358169"/>
                <a:ext cx="180000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F0472CC-9FD2-4DBC-B921-09D016DB5565}"/>
                  </a:ext>
                </a:extLst>
              </p:cNvPr>
              <p:cNvSpPr/>
              <p:nvPr/>
            </p:nvSpPr>
            <p:spPr>
              <a:xfrm>
                <a:off x="8042648" y="1358169"/>
                <a:ext cx="18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949FA42-22B0-4EBD-9861-076CA7CF6D70}"/>
                </a:ext>
              </a:extLst>
            </p:cNvPr>
            <p:cNvSpPr/>
            <p:nvPr/>
          </p:nvSpPr>
          <p:spPr>
            <a:xfrm>
              <a:off x="2826029" y="828540"/>
              <a:ext cx="4076700" cy="2198762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9C2122C-1AC0-45DB-A136-529F76DF6811}"/>
                </a:ext>
              </a:extLst>
            </p:cNvPr>
            <p:cNvSpPr/>
            <p:nvPr/>
          </p:nvSpPr>
          <p:spPr>
            <a:xfrm>
              <a:off x="7055129" y="825184"/>
              <a:ext cx="2186940" cy="2198762"/>
            </a:xfrm>
            <a:prstGeom prst="roundRect">
              <a:avLst>
                <a:gd name="adj" fmla="val 869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FBAE0C6-4B6A-404D-9868-F14DF3CEE6AA}"/>
                </a:ext>
              </a:extLst>
            </p:cNvPr>
            <p:cNvSpPr/>
            <p:nvPr/>
          </p:nvSpPr>
          <p:spPr>
            <a:xfrm rot="1927548">
              <a:off x="7631738" y="1136561"/>
              <a:ext cx="1033724" cy="1817303"/>
            </a:xfrm>
            <a:prstGeom prst="ellipse">
              <a:avLst/>
            </a:prstGeom>
            <a:solidFill>
              <a:srgbClr val="FFF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905604B-A74E-48EE-821F-3B4A5CDDE5F4}"/>
                </a:ext>
              </a:extLst>
            </p:cNvPr>
            <p:cNvSpPr txBox="1"/>
            <p:nvPr/>
          </p:nvSpPr>
          <p:spPr>
            <a:xfrm>
              <a:off x="3986599" y="814030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图数据和结点特征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C33505-9F72-4DCC-B8BC-F0FB57C2AC81}"/>
                </a:ext>
              </a:extLst>
            </p:cNvPr>
            <p:cNvSpPr txBox="1"/>
            <p:nvPr/>
          </p:nvSpPr>
          <p:spPr>
            <a:xfrm>
              <a:off x="7502583" y="82161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向量表示空间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71ACB18-E192-4E7D-BF4D-E05511561F1E}"/>
                </a:ext>
              </a:extLst>
            </p:cNvPr>
            <p:cNvSpPr/>
            <p:nvPr/>
          </p:nvSpPr>
          <p:spPr>
            <a:xfrm>
              <a:off x="4982489" y="1245411"/>
              <a:ext cx="3271520" cy="459799"/>
            </a:xfrm>
            <a:custGeom>
              <a:avLst/>
              <a:gdLst>
                <a:gd name="connsiteX0" fmla="*/ 0 w 3271520"/>
                <a:gd name="connsiteY0" fmla="*/ 307399 h 459799"/>
                <a:gd name="connsiteX1" fmla="*/ 1767840 w 3271520"/>
                <a:gd name="connsiteY1" fmla="*/ 2599 h 459799"/>
                <a:gd name="connsiteX2" fmla="*/ 3271520 w 3271520"/>
                <a:gd name="connsiteY2" fmla="*/ 459799 h 4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1520" h="459799">
                  <a:moveTo>
                    <a:pt x="0" y="307399"/>
                  </a:moveTo>
                  <a:cubicBezTo>
                    <a:pt x="611293" y="142299"/>
                    <a:pt x="1222587" y="-22801"/>
                    <a:pt x="1767840" y="2599"/>
                  </a:cubicBezTo>
                  <a:cubicBezTo>
                    <a:pt x="2313093" y="27999"/>
                    <a:pt x="3005667" y="354812"/>
                    <a:pt x="3271520" y="459799"/>
                  </a:cubicBezTo>
                </a:path>
              </a:pathLst>
            </a:custGeom>
            <a:noFill/>
            <a:ln w="19050">
              <a:solidFill>
                <a:srgbClr val="2F559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E4884AE-89E9-453F-840D-3EC0A75ED5C3}"/>
                    </a:ext>
                  </a:extLst>
                </p:cNvPr>
                <p:cNvSpPr txBox="1"/>
                <p:nvPr/>
              </p:nvSpPr>
              <p:spPr>
                <a:xfrm>
                  <a:off x="8269641" y="1569558"/>
                  <a:ext cx="273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55C533B-58BB-4E3B-9882-9BCD04B09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641" y="1569558"/>
                  <a:ext cx="27353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2DDDA99-47CC-4349-BBCD-DA15ECDFB0BA}"/>
                    </a:ext>
                  </a:extLst>
                </p:cNvPr>
                <p:cNvSpPr txBox="1"/>
                <p:nvPr/>
              </p:nvSpPr>
              <p:spPr>
                <a:xfrm>
                  <a:off x="8034612" y="2014961"/>
                  <a:ext cx="278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17AFCC5-C9F2-4EF6-B095-220B399DC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12" y="2014961"/>
                  <a:ext cx="2788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D90E41A-876F-4A86-BBD8-9645BD804D9E}"/>
                </a:ext>
              </a:extLst>
            </p:cNvPr>
            <p:cNvSpPr/>
            <p:nvPr/>
          </p:nvSpPr>
          <p:spPr>
            <a:xfrm>
              <a:off x="4631968" y="2059038"/>
              <a:ext cx="3407215" cy="468560"/>
            </a:xfrm>
            <a:custGeom>
              <a:avLst/>
              <a:gdLst>
                <a:gd name="connsiteX0" fmla="*/ 0 w 3558540"/>
                <a:gd name="connsiteY0" fmla="*/ 468560 h 468560"/>
                <a:gd name="connsiteX1" fmla="*/ 2545080 w 3558540"/>
                <a:gd name="connsiteY1" fmla="*/ 26600 h 468560"/>
                <a:gd name="connsiteX2" fmla="*/ 3558540 w 3558540"/>
                <a:gd name="connsiteY2" fmla="*/ 87560 h 46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8540" h="468560">
                  <a:moveTo>
                    <a:pt x="0" y="468560"/>
                  </a:moveTo>
                  <a:cubicBezTo>
                    <a:pt x="975995" y="279330"/>
                    <a:pt x="1951990" y="90100"/>
                    <a:pt x="2545080" y="26600"/>
                  </a:cubicBezTo>
                  <a:cubicBezTo>
                    <a:pt x="3138170" y="-36900"/>
                    <a:pt x="3348355" y="25330"/>
                    <a:pt x="3558540" y="87560"/>
                  </a:cubicBezTo>
                </a:path>
              </a:pathLst>
            </a:custGeom>
            <a:noFill/>
            <a:ln w="19050">
              <a:solidFill>
                <a:srgbClr val="F6AB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46EB798-8616-484A-A373-46F9D1383F65}"/>
              </a:ext>
            </a:extLst>
          </p:cNvPr>
          <p:cNvGrpSpPr/>
          <p:nvPr/>
        </p:nvGrpSpPr>
        <p:grpSpPr>
          <a:xfrm>
            <a:off x="468152" y="3469091"/>
            <a:ext cx="4466238" cy="2724239"/>
            <a:chOff x="477677" y="3383366"/>
            <a:chExt cx="4466238" cy="2724239"/>
          </a:xfrm>
        </p:grpSpPr>
        <p:sp>
          <p:nvSpPr>
            <p:cNvPr id="57" name="TextBox 24">
              <a:extLst>
                <a:ext uri="{FF2B5EF4-FFF2-40B4-BE49-F238E27FC236}">
                  <a16:creationId xmlns:a16="http://schemas.microsoft.com/office/drawing/2014/main" id="{15B5A620-28F1-44F8-9CE9-1B25A810B3C7}"/>
                </a:ext>
              </a:extLst>
            </p:cNvPr>
            <p:cNvSpPr txBox="1"/>
            <p:nvPr/>
          </p:nvSpPr>
          <p:spPr>
            <a:xfrm flipH="1">
              <a:off x="477677" y="3383366"/>
              <a:ext cx="10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自回路</a:t>
              </a:r>
            </a:p>
          </p:txBody>
        </p:sp>
        <p:sp>
          <p:nvSpPr>
            <p:cNvPr id="58" name="TextBox 24">
              <a:extLst>
                <a:ext uri="{FF2B5EF4-FFF2-40B4-BE49-F238E27FC236}">
                  <a16:creationId xmlns:a16="http://schemas.microsoft.com/office/drawing/2014/main" id="{679A57A6-AC35-4D86-A5B6-52341A015E3D}"/>
                </a:ext>
              </a:extLst>
            </p:cNvPr>
            <p:cNvSpPr txBox="1"/>
            <p:nvPr/>
          </p:nvSpPr>
          <p:spPr>
            <a:xfrm flipH="1">
              <a:off x="1648345" y="5769051"/>
              <a:ext cx="10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二阶聚合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AAC700F-034C-48C7-AFF6-A667B44E2BF9}"/>
                </a:ext>
              </a:extLst>
            </p:cNvPr>
            <p:cNvGrpSpPr/>
            <p:nvPr/>
          </p:nvGrpSpPr>
          <p:grpSpPr>
            <a:xfrm flipH="1">
              <a:off x="778472" y="3533053"/>
              <a:ext cx="4165443" cy="1933635"/>
              <a:chOff x="3225885" y="3826854"/>
              <a:chExt cx="4165443" cy="1933635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C9CF4F9-AF5D-4B02-8649-42DADBAE2894}"/>
                  </a:ext>
                </a:extLst>
              </p:cNvPr>
              <p:cNvSpPr/>
              <p:nvPr/>
            </p:nvSpPr>
            <p:spPr>
              <a:xfrm>
                <a:off x="3851108" y="4060696"/>
                <a:ext cx="610976" cy="40011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NN</a:t>
                </a:r>
                <a:r>
                  <a:rPr lang="en-US" altLang="zh-CN" baseline="30000"/>
                  <a:t>2</a:t>
                </a:r>
                <a:endParaRPr lang="zh-CN" altLang="en-US" baseline="300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D5502A-07FA-444B-A67A-D0D3CDDB366A}"/>
                  </a:ext>
                </a:extLst>
              </p:cNvPr>
              <p:cNvSpPr/>
              <p:nvPr/>
            </p:nvSpPr>
            <p:spPr>
              <a:xfrm>
                <a:off x="3851107" y="4709857"/>
                <a:ext cx="610975" cy="40011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NN</a:t>
                </a:r>
                <a:r>
                  <a:rPr lang="en-US" altLang="zh-CN" baseline="30000"/>
                  <a:t>2</a:t>
                </a:r>
                <a:endParaRPr lang="zh-CN" altLang="en-US" baseline="300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D85FFF0-D8C5-4323-8269-213DFF6B2B54}"/>
                  </a:ext>
                </a:extLst>
              </p:cNvPr>
              <p:cNvSpPr/>
              <p:nvPr/>
            </p:nvSpPr>
            <p:spPr>
              <a:xfrm>
                <a:off x="3861748" y="5360379"/>
                <a:ext cx="600334" cy="40011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NN</a:t>
                </a:r>
                <a:r>
                  <a:rPr lang="en-US" altLang="zh-CN" baseline="30000"/>
                  <a:t>2</a:t>
                </a:r>
                <a:endParaRPr lang="zh-CN" altLang="en-US" baseline="30000"/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B6DF27B1-E273-4DB0-AA41-1885D8DAEDA8}"/>
                  </a:ext>
                </a:extLst>
              </p:cNvPr>
              <p:cNvCxnSpPr>
                <a:cxnSpLocks/>
                <a:stCxn id="63" idx="1"/>
                <a:endCxn id="95" idx="6"/>
              </p:cNvCxnSpPr>
              <p:nvPr/>
            </p:nvCxnSpPr>
            <p:spPr>
              <a:xfrm flipH="1" flipV="1">
                <a:off x="3225885" y="4251951"/>
                <a:ext cx="625223" cy="88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94C76C0C-60DF-4B7A-B5C3-8A03FB6CEED1}"/>
                  </a:ext>
                </a:extLst>
              </p:cNvPr>
              <p:cNvCxnSpPr>
                <a:cxnSpLocks/>
                <a:stCxn id="64" idx="1"/>
                <a:endCxn id="96" idx="6"/>
              </p:cNvCxnSpPr>
              <p:nvPr/>
            </p:nvCxnSpPr>
            <p:spPr>
              <a:xfrm flipH="1">
                <a:off x="3225885" y="4909912"/>
                <a:ext cx="625222" cy="39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E65FC0F3-4126-4B63-BBCA-9CDDD0CA17C2}"/>
                  </a:ext>
                </a:extLst>
              </p:cNvPr>
              <p:cNvCxnSpPr>
                <a:cxnSpLocks/>
                <a:stCxn id="65" idx="1"/>
                <a:endCxn id="97" idx="6"/>
              </p:cNvCxnSpPr>
              <p:nvPr/>
            </p:nvCxnSpPr>
            <p:spPr>
              <a:xfrm flipH="1" flipV="1">
                <a:off x="3225885" y="5550274"/>
                <a:ext cx="635863" cy="101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71D3ED4-A8E9-4737-9B18-5C6282E213B5}"/>
                  </a:ext>
                </a:extLst>
              </p:cNvPr>
              <p:cNvSpPr/>
              <p:nvPr/>
            </p:nvSpPr>
            <p:spPr>
              <a:xfrm>
                <a:off x="7022263" y="4094950"/>
                <a:ext cx="239994" cy="239994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4</a:t>
                </a:r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C14FF45-4874-4B67-B486-BE4E21A69313}"/>
                  </a:ext>
                </a:extLst>
              </p:cNvPr>
              <p:cNvSpPr/>
              <p:nvPr/>
            </p:nvSpPr>
            <p:spPr>
              <a:xfrm>
                <a:off x="4938252" y="3826854"/>
                <a:ext cx="239994" cy="239994"/>
              </a:xfrm>
              <a:prstGeom prst="ellipse">
                <a:avLst/>
              </a:prstGeom>
              <a:solidFill>
                <a:srgbClr val="02409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0AAC7A7C-B7BA-4C4B-BB97-E5841311E351}"/>
                  </a:ext>
                </a:extLst>
              </p:cNvPr>
              <p:cNvSpPr/>
              <p:nvPr/>
            </p:nvSpPr>
            <p:spPr>
              <a:xfrm>
                <a:off x="5447732" y="3826854"/>
                <a:ext cx="239994" cy="23999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5</a:t>
                </a:r>
                <a:endParaRPr lang="zh-CN" altLang="en-US"/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8B24B63B-3062-4630-B04A-05AFE2D89970}"/>
                  </a:ext>
                </a:extLst>
              </p:cNvPr>
              <p:cNvCxnSpPr>
                <a:cxnSpLocks/>
                <a:stCxn id="69" idx="2"/>
                <a:endCxn id="63" idx="3"/>
              </p:cNvCxnSpPr>
              <p:nvPr/>
            </p:nvCxnSpPr>
            <p:spPr>
              <a:xfrm flipH="1">
                <a:off x="4462084" y="4214947"/>
                <a:ext cx="2560179" cy="458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A3A466B6-5BF3-45F4-BFAA-04CDDD127C1C}"/>
                  </a:ext>
                </a:extLst>
              </p:cNvPr>
              <p:cNvCxnSpPr>
                <a:cxnSpLocks/>
                <a:stCxn id="70" idx="3"/>
                <a:endCxn id="63" idx="3"/>
              </p:cNvCxnSpPr>
              <p:nvPr/>
            </p:nvCxnSpPr>
            <p:spPr>
              <a:xfrm flipH="1">
                <a:off x="4462084" y="4031702"/>
                <a:ext cx="511314" cy="2290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8DE42101-F74F-482D-A3AF-2266778CD065}"/>
                  </a:ext>
                </a:extLst>
              </p:cNvPr>
              <p:cNvCxnSpPr>
                <a:cxnSpLocks/>
                <a:stCxn id="71" idx="3"/>
                <a:endCxn id="63" idx="3"/>
              </p:cNvCxnSpPr>
              <p:nvPr/>
            </p:nvCxnSpPr>
            <p:spPr>
              <a:xfrm flipH="1">
                <a:off x="4462084" y="4031702"/>
                <a:ext cx="1020794" cy="2290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7A5B110-6CD9-475C-A591-04414A542A98}"/>
                  </a:ext>
                </a:extLst>
              </p:cNvPr>
              <p:cNvSpPr/>
              <p:nvPr/>
            </p:nvSpPr>
            <p:spPr>
              <a:xfrm>
                <a:off x="5412586" y="4486718"/>
                <a:ext cx="239994" cy="239994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4</a:t>
                </a:r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7F6F8E7-DB3B-40F8-8829-F0AB2C66DE71}"/>
                  </a:ext>
                </a:extLst>
              </p:cNvPr>
              <p:cNvSpPr/>
              <p:nvPr/>
            </p:nvSpPr>
            <p:spPr>
              <a:xfrm>
                <a:off x="7022263" y="4747679"/>
                <a:ext cx="239994" cy="239994"/>
              </a:xfrm>
              <a:prstGeom prst="ellipse">
                <a:avLst/>
              </a:prstGeom>
              <a:solidFill>
                <a:srgbClr val="02409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45194BF-8E4F-4063-92F2-CE667203A22A}"/>
                  </a:ext>
                </a:extLst>
              </p:cNvPr>
              <p:cNvSpPr/>
              <p:nvPr/>
            </p:nvSpPr>
            <p:spPr>
              <a:xfrm>
                <a:off x="5865274" y="4486718"/>
                <a:ext cx="239994" cy="23999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5</a:t>
                </a:r>
                <a:endParaRPr lang="zh-CN" altLang="en-US"/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2A66EE63-D1DC-40EC-B51B-CE82A8704A9D}"/>
                  </a:ext>
                </a:extLst>
              </p:cNvPr>
              <p:cNvCxnSpPr>
                <a:cxnSpLocks/>
                <a:stCxn id="75" idx="3"/>
                <a:endCxn id="64" idx="3"/>
              </p:cNvCxnSpPr>
              <p:nvPr/>
            </p:nvCxnSpPr>
            <p:spPr>
              <a:xfrm flipH="1">
                <a:off x="4462082" y="4691566"/>
                <a:ext cx="985650" cy="2183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1335D261-4AAE-4BF9-9292-687FAD003E8B}"/>
                  </a:ext>
                </a:extLst>
              </p:cNvPr>
              <p:cNvCxnSpPr>
                <a:cxnSpLocks/>
                <a:stCxn id="76" idx="2"/>
                <a:endCxn id="64" idx="3"/>
              </p:cNvCxnSpPr>
              <p:nvPr/>
            </p:nvCxnSpPr>
            <p:spPr>
              <a:xfrm flipH="1">
                <a:off x="4462082" y="4867676"/>
                <a:ext cx="2560181" cy="422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55EF3169-FF11-4CDC-A622-743F848FDB92}"/>
                  </a:ext>
                </a:extLst>
              </p:cNvPr>
              <p:cNvCxnSpPr>
                <a:cxnSpLocks/>
                <a:stCxn id="77" idx="3"/>
                <a:endCxn id="64" idx="3"/>
              </p:cNvCxnSpPr>
              <p:nvPr/>
            </p:nvCxnSpPr>
            <p:spPr>
              <a:xfrm flipH="1">
                <a:off x="4462082" y="4691566"/>
                <a:ext cx="1438338" cy="2183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8048AE6-3D35-4953-ADE0-9EF1EAC23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1165" y="4485285"/>
                <a:ext cx="241427" cy="24142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3</a:t>
                </a:r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C8F4E635-96BA-4EFC-B2A1-1BFB3662ED41}"/>
                  </a:ext>
                </a:extLst>
              </p:cNvPr>
              <p:cNvSpPr/>
              <p:nvPr/>
            </p:nvSpPr>
            <p:spPr>
              <a:xfrm>
                <a:off x="6341237" y="4486718"/>
                <a:ext cx="239994" cy="23999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2</a:t>
                </a:r>
                <a:endParaRPr lang="zh-CN" altLang="en-US"/>
              </a:p>
            </p:txBody>
          </p: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585A7B0D-6AFE-4100-BBB1-B9AAC5044769}"/>
                  </a:ext>
                </a:extLst>
              </p:cNvPr>
              <p:cNvCxnSpPr>
                <a:cxnSpLocks/>
                <a:stCxn id="81" idx="3"/>
                <a:endCxn id="64" idx="3"/>
              </p:cNvCxnSpPr>
              <p:nvPr/>
            </p:nvCxnSpPr>
            <p:spPr>
              <a:xfrm flipH="1">
                <a:off x="4462082" y="4691356"/>
                <a:ext cx="504439" cy="218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2BE691AB-FCF7-4C33-9C77-794E985F964E}"/>
                  </a:ext>
                </a:extLst>
              </p:cNvPr>
              <p:cNvCxnSpPr>
                <a:cxnSpLocks/>
                <a:stCxn id="82" idx="3"/>
                <a:endCxn id="64" idx="3"/>
              </p:cNvCxnSpPr>
              <p:nvPr/>
            </p:nvCxnSpPr>
            <p:spPr>
              <a:xfrm flipH="1">
                <a:off x="4462082" y="4691566"/>
                <a:ext cx="1914301" cy="2183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85F83369-ABEF-44F3-87B2-506F0D272E9B}"/>
                  </a:ext>
                </a:extLst>
              </p:cNvPr>
              <p:cNvSpPr/>
              <p:nvPr/>
            </p:nvSpPr>
            <p:spPr>
              <a:xfrm>
                <a:off x="5362881" y="5165270"/>
                <a:ext cx="239994" cy="239994"/>
              </a:xfrm>
              <a:prstGeom prst="ellipse">
                <a:avLst/>
              </a:prstGeom>
              <a:solidFill>
                <a:srgbClr val="F6A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4</a:t>
                </a:r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2A51AF3-3F90-485E-91D9-BBCEC7C87FEC}"/>
                  </a:ext>
                </a:extLst>
              </p:cNvPr>
              <p:cNvSpPr/>
              <p:nvPr/>
            </p:nvSpPr>
            <p:spPr>
              <a:xfrm>
                <a:off x="4905214" y="5165270"/>
                <a:ext cx="239994" cy="239994"/>
              </a:xfrm>
              <a:prstGeom prst="ellipse">
                <a:avLst/>
              </a:prstGeom>
              <a:solidFill>
                <a:srgbClr val="02409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1</a:t>
                </a:r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B164D139-9E23-442F-8BE7-5050EA9B0DCA}"/>
                  </a:ext>
                </a:extLst>
              </p:cNvPr>
              <p:cNvSpPr/>
              <p:nvPr/>
            </p:nvSpPr>
            <p:spPr>
              <a:xfrm>
                <a:off x="7022263" y="5413213"/>
                <a:ext cx="239994" cy="23999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5</a:t>
                </a:r>
                <a:endParaRPr lang="zh-CN" altLang="en-US"/>
              </a:p>
            </p:txBody>
          </p: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471349A7-8400-4673-ADE8-0866312840D7}"/>
                  </a:ext>
                </a:extLst>
              </p:cNvPr>
              <p:cNvCxnSpPr>
                <a:cxnSpLocks/>
                <a:stCxn id="85" idx="3"/>
                <a:endCxn id="65" idx="3"/>
              </p:cNvCxnSpPr>
              <p:nvPr/>
            </p:nvCxnSpPr>
            <p:spPr>
              <a:xfrm flipH="1">
                <a:off x="4462082" y="5370118"/>
                <a:ext cx="935945" cy="1903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66FA7228-98EE-46B0-91FD-782628F927BB}"/>
                  </a:ext>
                </a:extLst>
              </p:cNvPr>
              <p:cNvCxnSpPr>
                <a:cxnSpLocks/>
                <a:stCxn id="86" idx="3"/>
                <a:endCxn id="65" idx="3"/>
              </p:cNvCxnSpPr>
              <p:nvPr/>
            </p:nvCxnSpPr>
            <p:spPr>
              <a:xfrm flipH="1">
                <a:off x="4462082" y="5370118"/>
                <a:ext cx="478278" cy="1903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128E2C64-AFD4-4F06-A50F-A30153C3983A}"/>
                  </a:ext>
                </a:extLst>
              </p:cNvPr>
              <p:cNvCxnSpPr>
                <a:cxnSpLocks/>
                <a:stCxn id="87" idx="2"/>
                <a:endCxn id="65" idx="3"/>
              </p:cNvCxnSpPr>
              <p:nvPr/>
            </p:nvCxnSpPr>
            <p:spPr>
              <a:xfrm flipH="1">
                <a:off x="4462082" y="5533210"/>
                <a:ext cx="2560181" cy="2722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FA5B0610-AF3F-442B-BA52-D1FF05387552}"/>
                  </a:ext>
                </a:extLst>
              </p:cNvPr>
              <p:cNvSpPr/>
              <p:nvPr/>
            </p:nvSpPr>
            <p:spPr>
              <a:xfrm>
                <a:off x="6913050" y="4031702"/>
                <a:ext cx="478278" cy="1728787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左大括号 59">
              <a:extLst>
                <a:ext uri="{FF2B5EF4-FFF2-40B4-BE49-F238E27FC236}">
                  <a16:creationId xmlns:a16="http://schemas.microsoft.com/office/drawing/2014/main" id="{9FAA50E6-7D3D-491E-B311-120EB72FC6AF}"/>
                </a:ext>
              </a:extLst>
            </p:cNvPr>
            <p:cNvSpPr/>
            <p:nvPr/>
          </p:nvSpPr>
          <p:spPr>
            <a:xfrm rot="5400000" flipH="1">
              <a:off x="2119930" y="4235588"/>
              <a:ext cx="138800" cy="28800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左大括号 60">
              <a:extLst>
                <a:ext uri="{FF2B5EF4-FFF2-40B4-BE49-F238E27FC236}">
                  <a16:creationId xmlns:a16="http://schemas.microsoft.com/office/drawing/2014/main" id="{E1759733-D8AB-4CC2-A3D6-66B8519868C9}"/>
                </a:ext>
              </a:extLst>
            </p:cNvPr>
            <p:cNvSpPr/>
            <p:nvPr/>
          </p:nvSpPr>
          <p:spPr>
            <a:xfrm rot="5400000" flipH="1">
              <a:off x="4175019" y="5079523"/>
              <a:ext cx="138800" cy="117540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24">
              <a:extLst>
                <a:ext uri="{FF2B5EF4-FFF2-40B4-BE49-F238E27FC236}">
                  <a16:creationId xmlns:a16="http://schemas.microsoft.com/office/drawing/2014/main" id="{D77E37DE-9E1E-49BF-B3EC-C02393C5335F}"/>
                </a:ext>
              </a:extLst>
            </p:cNvPr>
            <p:cNvSpPr txBox="1"/>
            <p:nvPr/>
          </p:nvSpPr>
          <p:spPr>
            <a:xfrm flipH="1">
              <a:off x="3692275" y="5769051"/>
              <a:ext cx="10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更新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92E14F0-7711-410E-BA7E-41EA2394AF8E}"/>
              </a:ext>
            </a:extLst>
          </p:cNvPr>
          <p:cNvGrpSpPr/>
          <p:nvPr/>
        </p:nvGrpSpPr>
        <p:grpSpPr>
          <a:xfrm>
            <a:off x="4753885" y="3923878"/>
            <a:ext cx="1099727" cy="2269452"/>
            <a:chOff x="4763410" y="3838153"/>
            <a:chExt cx="1099727" cy="2269452"/>
          </a:xfrm>
        </p:grpSpPr>
        <p:sp>
          <p:nvSpPr>
            <p:cNvPr id="93" name="TextBox 24">
              <a:extLst>
                <a:ext uri="{FF2B5EF4-FFF2-40B4-BE49-F238E27FC236}">
                  <a16:creationId xmlns:a16="http://schemas.microsoft.com/office/drawing/2014/main" id="{CAFC4297-1546-4682-B8F4-0BE8BC0A9B7D}"/>
                </a:ext>
              </a:extLst>
            </p:cNvPr>
            <p:cNvSpPr txBox="1"/>
            <p:nvPr/>
          </p:nvSpPr>
          <p:spPr>
            <a:xfrm flipH="1">
              <a:off x="4763410" y="5769051"/>
              <a:ext cx="10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一阶聚合</a:t>
              </a:r>
            </a:p>
          </p:txBody>
        </p:sp>
        <p:sp>
          <p:nvSpPr>
            <p:cNvPr id="94" name="左大括号 93">
              <a:extLst>
                <a:ext uri="{FF2B5EF4-FFF2-40B4-BE49-F238E27FC236}">
                  <a16:creationId xmlns:a16="http://schemas.microsoft.com/office/drawing/2014/main" id="{7F427766-660E-4558-906C-EDF9BAFE89D0}"/>
                </a:ext>
              </a:extLst>
            </p:cNvPr>
            <p:cNvSpPr/>
            <p:nvPr/>
          </p:nvSpPr>
          <p:spPr>
            <a:xfrm rot="5400000" flipH="1">
              <a:off x="5263271" y="5200658"/>
              <a:ext cx="138800" cy="949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6CFFAFD-BAAB-4BC4-AB98-5A46B75FE8AF}"/>
                </a:ext>
              </a:extLst>
            </p:cNvPr>
            <p:cNvSpPr/>
            <p:nvPr/>
          </p:nvSpPr>
          <p:spPr>
            <a:xfrm flipH="1">
              <a:off x="4943915" y="3838153"/>
              <a:ext cx="239994" cy="239994"/>
            </a:xfrm>
            <a:prstGeom prst="ellipse">
              <a:avLst/>
            </a:prstGeom>
            <a:solidFill>
              <a:srgbClr val="F6AB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C7836E1-00B6-453B-ABB9-29616E2FF6B7}"/>
                </a:ext>
              </a:extLst>
            </p:cNvPr>
            <p:cNvSpPr/>
            <p:nvPr/>
          </p:nvSpPr>
          <p:spPr>
            <a:xfrm flipH="1">
              <a:off x="4943915" y="4500080"/>
              <a:ext cx="239994" cy="239994"/>
            </a:xfrm>
            <a:prstGeom prst="ellipse">
              <a:avLst/>
            </a:prstGeom>
            <a:solidFill>
              <a:srgbClr val="024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90FA8CC-ABED-469E-9E87-BD3D7A75D6FA}"/>
                </a:ext>
              </a:extLst>
            </p:cNvPr>
            <p:cNvSpPr/>
            <p:nvPr/>
          </p:nvSpPr>
          <p:spPr>
            <a:xfrm flipH="1">
              <a:off x="4943915" y="5136476"/>
              <a:ext cx="239994" cy="23999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5</a:t>
              </a:r>
              <a:endParaRPr lang="zh-CN" altLang="en-US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FA879D8E-F66E-4056-9A04-85A8A23BA17A}"/>
                </a:ext>
              </a:extLst>
            </p:cNvPr>
            <p:cNvCxnSpPr>
              <a:cxnSpLocks/>
              <a:stCxn id="95" idx="3"/>
              <a:endCxn id="103" idx="3"/>
            </p:cNvCxnSpPr>
            <p:nvPr/>
          </p:nvCxnSpPr>
          <p:spPr>
            <a:xfrm>
              <a:off x="5148763" y="4043001"/>
              <a:ext cx="705576" cy="59811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A76DBF69-211C-40DA-9E8A-BAA229289A49}"/>
                </a:ext>
              </a:extLst>
            </p:cNvPr>
            <p:cNvCxnSpPr>
              <a:cxnSpLocks/>
              <a:stCxn id="96" idx="2"/>
              <a:endCxn id="103" idx="3"/>
            </p:cNvCxnSpPr>
            <p:nvPr/>
          </p:nvCxnSpPr>
          <p:spPr>
            <a:xfrm>
              <a:off x="5183909" y="4620077"/>
              <a:ext cx="670430" cy="2104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FADF7D22-8F9A-4133-B636-8654CA497F5B}"/>
                </a:ext>
              </a:extLst>
            </p:cNvPr>
            <p:cNvCxnSpPr>
              <a:cxnSpLocks/>
              <a:stCxn id="97" idx="1"/>
              <a:endCxn id="103" idx="3"/>
            </p:cNvCxnSpPr>
            <p:nvPr/>
          </p:nvCxnSpPr>
          <p:spPr>
            <a:xfrm flipV="1">
              <a:off x="5148763" y="4641118"/>
              <a:ext cx="705576" cy="5305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5B88F98-2639-4483-8741-F8BBA2BF20C5}"/>
              </a:ext>
            </a:extLst>
          </p:cNvPr>
          <p:cNvGrpSpPr/>
          <p:nvPr/>
        </p:nvGrpSpPr>
        <p:grpSpPr>
          <a:xfrm>
            <a:off x="5834240" y="4440270"/>
            <a:ext cx="1175407" cy="1753060"/>
            <a:chOff x="5843765" y="4354545"/>
            <a:chExt cx="1175407" cy="175306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AC6EE272-6DA4-4DCC-BE29-6EC3EE2958CD}"/>
                </a:ext>
              </a:extLst>
            </p:cNvPr>
            <p:cNvSpPr/>
            <p:nvPr/>
          </p:nvSpPr>
          <p:spPr>
            <a:xfrm flipH="1">
              <a:off x="6765513" y="4517674"/>
              <a:ext cx="239994" cy="239994"/>
            </a:xfrm>
            <a:prstGeom prst="ellipse">
              <a:avLst/>
            </a:prstGeom>
            <a:solidFill>
              <a:srgbClr val="F6AB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8286BFB-83D5-4610-A4FF-DF59736C2145}"/>
                </a:ext>
              </a:extLst>
            </p:cNvPr>
            <p:cNvSpPr/>
            <p:nvPr/>
          </p:nvSpPr>
          <p:spPr>
            <a:xfrm flipH="1">
              <a:off x="5854339" y="4354545"/>
              <a:ext cx="572895" cy="5731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NN</a:t>
              </a:r>
              <a:r>
                <a:rPr lang="en-US" altLang="zh-CN" baseline="30000"/>
                <a:t>1</a:t>
              </a:r>
              <a:endParaRPr lang="zh-CN" altLang="en-US" baseline="3000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D1560395-3C83-4C61-8F90-B36FD2D5DC04}"/>
                </a:ext>
              </a:extLst>
            </p:cNvPr>
            <p:cNvCxnSpPr>
              <a:cxnSpLocks/>
              <a:stCxn id="103" idx="1"/>
              <a:endCxn id="102" idx="6"/>
            </p:cNvCxnSpPr>
            <p:nvPr/>
          </p:nvCxnSpPr>
          <p:spPr>
            <a:xfrm flipV="1">
              <a:off x="6427234" y="4637671"/>
              <a:ext cx="338279" cy="344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左大括号 104">
              <a:extLst>
                <a:ext uri="{FF2B5EF4-FFF2-40B4-BE49-F238E27FC236}">
                  <a16:creationId xmlns:a16="http://schemas.microsoft.com/office/drawing/2014/main" id="{8B6C823F-9179-484B-A352-2B9E129FE420}"/>
                </a:ext>
              </a:extLst>
            </p:cNvPr>
            <p:cNvSpPr/>
            <p:nvPr/>
          </p:nvSpPr>
          <p:spPr>
            <a:xfrm rot="5400000" flipH="1">
              <a:off x="6362069" y="5079523"/>
              <a:ext cx="138800" cy="117540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24">
              <a:extLst>
                <a:ext uri="{FF2B5EF4-FFF2-40B4-BE49-F238E27FC236}">
                  <a16:creationId xmlns:a16="http://schemas.microsoft.com/office/drawing/2014/main" id="{C4B55095-E9EF-4F4F-9A42-CA51A230E6CE}"/>
                </a:ext>
              </a:extLst>
            </p:cNvPr>
            <p:cNvSpPr txBox="1"/>
            <p:nvPr/>
          </p:nvSpPr>
          <p:spPr>
            <a:xfrm flipH="1">
              <a:off x="5879325" y="5769051"/>
              <a:ext cx="10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更新</a:t>
              </a:r>
            </a:p>
          </p:txBody>
        </p:sp>
      </p:grp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3480D56-75B0-40F1-B48B-1241ABC6DF17}"/>
              </a:ext>
            </a:extLst>
          </p:cNvPr>
          <p:cNvSpPr/>
          <p:nvPr/>
        </p:nvSpPr>
        <p:spPr>
          <a:xfrm>
            <a:off x="639625" y="3311551"/>
            <a:ext cx="6416039" cy="3045434"/>
          </a:xfrm>
          <a:prstGeom prst="roundRect">
            <a:avLst>
              <a:gd name="adj" fmla="val 869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B544FC4-0FE2-45A4-8047-11C9D1F1772A}"/>
              </a:ext>
            </a:extLst>
          </p:cNvPr>
          <p:cNvSpPr txBox="1"/>
          <p:nvPr/>
        </p:nvSpPr>
        <p:spPr>
          <a:xfrm>
            <a:off x="4759626" y="3364889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聚合与更新过程</a:t>
            </a:r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0315DD27-19C8-43CB-8DF0-F89281085D66}"/>
              </a:ext>
            </a:extLst>
          </p:cNvPr>
          <p:cNvSpPr/>
          <p:nvPr/>
        </p:nvSpPr>
        <p:spPr>
          <a:xfrm rot="16200000" flipH="1">
            <a:off x="3764681" y="3232253"/>
            <a:ext cx="84353" cy="6007567"/>
          </a:xfrm>
          <a:prstGeom prst="downArrow">
            <a:avLst>
              <a:gd name="adj1" fmla="val 50000"/>
              <a:gd name="adj2" fmla="val 30092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76075129-5F90-4E23-A5C1-95EA09D4E82D}"/>
              </a:ext>
            </a:extLst>
          </p:cNvPr>
          <p:cNvCxnSpPr>
            <a:cxnSpLocks/>
            <a:stCxn id="11" idx="1"/>
            <a:endCxn id="107" idx="1"/>
          </p:cNvCxnSpPr>
          <p:nvPr/>
        </p:nvCxnSpPr>
        <p:spPr>
          <a:xfrm rot="10800000" flipH="1" flipV="1">
            <a:off x="638901" y="2076248"/>
            <a:ext cx="723" cy="2758020"/>
          </a:xfrm>
          <a:prstGeom prst="bentConnector3">
            <a:avLst>
              <a:gd name="adj1" fmla="val -31618257"/>
            </a:avLst>
          </a:prstGeom>
          <a:ln w="50800">
            <a:solidFill>
              <a:srgbClr val="6E8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连接符: 肘形 110">
            <a:extLst>
              <a:ext uri="{FF2B5EF4-FFF2-40B4-BE49-F238E27FC236}">
                <a16:creationId xmlns:a16="http://schemas.microsoft.com/office/drawing/2014/main" id="{E07E60C0-6D1B-4D0E-8F4D-ABAC0157AECF}"/>
              </a:ext>
            </a:extLst>
          </p:cNvPr>
          <p:cNvCxnSpPr>
            <a:cxnSpLocks/>
            <a:stCxn id="107" idx="3"/>
            <a:endCxn id="12" idx="3"/>
          </p:cNvCxnSpPr>
          <p:nvPr/>
        </p:nvCxnSpPr>
        <p:spPr>
          <a:xfrm flipH="1" flipV="1">
            <a:off x="7054942" y="2072892"/>
            <a:ext cx="722" cy="2761376"/>
          </a:xfrm>
          <a:prstGeom prst="bentConnector3">
            <a:avLst>
              <a:gd name="adj1" fmla="val -31662050"/>
            </a:avLst>
          </a:prstGeom>
          <a:ln w="50800">
            <a:solidFill>
              <a:srgbClr val="6E8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6EE6634-A698-450D-99C9-47A50B911C43}"/>
              </a:ext>
            </a:extLst>
          </p:cNvPr>
          <p:cNvGrpSpPr/>
          <p:nvPr/>
        </p:nvGrpSpPr>
        <p:grpSpPr>
          <a:xfrm>
            <a:off x="7783904" y="1054047"/>
            <a:ext cx="3889848" cy="1401147"/>
            <a:chOff x="7793429" y="968322"/>
            <a:chExt cx="3889848" cy="1401147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D96DCBC-010E-4DCE-A87E-E996F69A6518}"/>
                </a:ext>
              </a:extLst>
            </p:cNvPr>
            <p:cNvSpPr txBox="1"/>
            <p:nvPr/>
          </p:nvSpPr>
          <p:spPr>
            <a:xfrm>
              <a:off x="7793430" y="968322"/>
              <a:ext cx="3887846" cy="461665"/>
            </a:xfrm>
            <a:prstGeom prst="rect">
              <a:avLst/>
            </a:prstGeom>
            <a:solidFill>
              <a:srgbClr val="FF9700"/>
            </a:solidFill>
            <a:ln w="28575">
              <a:solidFill>
                <a:srgbClr val="FF970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聚合 </a:t>
              </a:r>
              <a:r>
                <a:rPr lang="en-US" altLang="zh-CN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- Aggregate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FB1BBCBF-02F5-4157-BA84-EAE72E0F1B77}"/>
                </a:ext>
              </a:extLst>
            </p:cNvPr>
            <p:cNvSpPr/>
            <p:nvPr/>
          </p:nvSpPr>
          <p:spPr>
            <a:xfrm>
              <a:off x="7793430" y="1395124"/>
              <a:ext cx="3887846" cy="974345"/>
            </a:xfrm>
            <a:prstGeom prst="rect">
              <a:avLst/>
            </a:prstGeom>
            <a:noFill/>
            <a:ln w="28575" cap="flat" cmpd="sng" algn="ctr">
              <a:solidFill>
                <a:srgbClr val="FF97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93805BE-775A-4F09-8054-7E64150FF985}"/>
                </a:ext>
              </a:extLst>
            </p:cNvPr>
            <p:cNvSpPr txBox="1"/>
            <p:nvPr/>
          </p:nvSpPr>
          <p:spPr>
            <a:xfrm>
              <a:off x="7793429" y="1538472"/>
              <a:ext cx="38898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目标结点获取邻居结点的</a:t>
              </a:r>
              <a:r>
                <a:rPr lang="zh-CN" altLang="en-US" sz="2400" b="1" kern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特征</a:t>
              </a:r>
              <a:r>
                <a:rPr kumimoji="0" lang="zh-CN" altLang="en-US" sz="2400" b="1" i="0" u="none" strike="noStrike" kern="0" cap="none" spc="0" normalizeH="0" baseline="0" noProof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以提取邻域信息</a:t>
              </a:r>
              <a:endParaRPr kumimoji="0" lang="zh-CN" altLang="en-US" sz="24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F97523-F0C3-4D2F-B9CA-A7D43FBA713E}"/>
              </a:ext>
            </a:extLst>
          </p:cNvPr>
          <p:cNvGrpSpPr/>
          <p:nvPr/>
        </p:nvGrpSpPr>
        <p:grpSpPr>
          <a:xfrm>
            <a:off x="7783904" y="2632481"/>
            <a:ext cx="3889848" cy="2278988"/>
            <a:chOff x="7793430" y="3737901"/>
            <a:chExt cx="3889848" cy="2278988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89D9D58-35E4-4EEB-92CE-05E91EACA07B}"/>
                </a:ext>
              </a:extLst>
            </p:cNvPr>
            <p:cNvSpPr txBox="1"/>
            <p:nvPr/>
          </p:nvSpPr>
          <p:spPr>
            <a:xfrm>
              <a:off x="7793988" y="3737901"/>
              <a:ext cx="3887846" cy="461665"/>
            </a:xfrm>
            <a:prstGeom prst="rect">
              <a:avLst/>
            </a:prstGeom>
            <a:solidFill>
              <a:srgbClr val="EB7055"/>
            </a:solidFill>
            <a:ln w="28575">
              <a:solidFill>
                <a:srgbClr val="EB7055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更新 </a:t>
              </a:r>
              <a:r>
                <a:rPr lang="en-US" altLang="zh-CN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- Update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7880C45-D67C-409E-8136-1697F0A21D63}"/>
                </a:ext>
              </a:extLst>
            </p:cNvPr>
            <p:cNvSpPr/>
            <p:nvPr/>
          </p:nvSpPr>
          <p:spPr>
            <a:xfrm>
              <a:off x="7793988" y="4164705"/>
              <a:ext cx="3887846" cy="1852184"/>
            </a:xfrm>
            <a:prstGeom prst="rect">
              <a:avLst/>
            </a:prstGeom>
            <a:noFill/>
            <a:ln w="28575" cap="flat" cmpd="sng" algn="ctr">
              <a:solidFill>
                <a:srgbClr val="EB7055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00CB1195-337E-485A-8089-2157B60180D4}"/>
                </a:ext>
              </a:extLst>
            </p:cNvPr>
            <p:cNvSpPr txBox="1"/>
            <p:nvPr/>
          </p:nvSpPr>
          <p:spPr>
            <a:xfrm>
              <a:off x="7793430" y="4308054"/>
              <a:ext cx="388984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b="1" kern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利用邻居结点的聚合信息和目标结点自身信息，通过神经网络来学习目标结点的新的向量表示</a:t>
              </a:r>
              <a:endParaRPr lang="zh-CN" altLang="en-US" sz="24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28256537-BF27-4B97-822A-E0785A1FC908}"/>
              </a:ext>
            </a:extLst>
          </p:cNvPr>
          <p:cNvGrpSpPr/>
          <p:nvPr/>
        </p:nvGrpSpPr>
        <p:grpSpPr>
          <a:xfrm>
            <a:off x="7783903" y="5088756"/>
            <a:ext cx="3963277" cy="1234803"/>
            <a:chOff x="7793428" y="5003031"/>
            <a:chExt cx="3963277" cy="1234803"/>
          </a:xfrm>
        </p:grpSpPr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C5AC815-9611-4846-898B-84B26ACE258E}"/>
                </a:ext>
              </a:extLst>
            </p:cNvPr>
            <p:cNvSpPr txBox="1"/>
            <p:nvPr/>
          </p:nvSpPr>
          <p:spPr>
            <a:xfrm>
              <a:off x="7793987" y="5003031"/>
              <a:ext cx="3887289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循环迭代 </a:t>
              </a:r>
              <a:r>
                <a:rPr lang="en-US" altLang="zh-CN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3" panose="05040102010807070707" pitchFamily="18" charset="2"/>
                </a:rPr>
                <a:t>- Iteration</a:t>
              </a:r>
              <a:r>
                <a:rPr lang="zh-CN" altLang="en-US" sz="2400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AE131089-EB64-4DB8-B84C-42B22502631C}"/>
                </a:ext>
              </a:extLst>
            </p:cNvPr>
            <p:cNvSpPr/>
            <p:nvPr/>
          </p:nvSpPr>
          <p:spPr>
            <a:xfrm>
              <a:off x="7793987" y="5429835"/>
              <a:ext cx="3887289" cy="807999"/>
            </a:xfrm>
            <a:prstGeom prst="rect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01AB39AC-FBB0-4873-84C0-FD6A3AA74D06}"/>
                </a:ext>
              </a:extLst>
            </p:cNvPr>
            <p:cNvSpPr txBox="1"/>
            <p:nvPr/>
          </p:nvSpPr>
          <p:spPr>
            <a:xfrm>
              <a:off x="7793429" y="5573184"/>
              <a:ext cx="39632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4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6F7B60DF-8D13-4FC6-A0AE-2310B96B5F05}"/>
                </a:ext>
              </a:extLst>
            </p:cNvPr>
            <p:cNvSpPr txBox="1"/>
            <p:nvPr/>
          </p:nvSpPr>
          <p:spPr>
            <a:xfrm>
              <a:off x="7793428" y="5645940"/>
              <a:ext cx="38898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重复操作获取高阶邻域信息</a:t>
              </a:r>
              <a:endParaRPr kumimoji="0" lang="zh-CN" altLang="en-US" sz="24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CF1BFED1-E2F5-4E1C-B3C5-A4EA96B09EB5}"/>
                  </a:ext>
                </a:extLst>
              </p14:cNvPr>
              <p14:cNvContentPartPr/>
              <p14:nvPr/>
            </p14:nvContentPartPr>
            <p14:xfrm>
              <a:off x="2070439" y="2545762"/>
              <a:ext cx="467280" cy="45792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CF1BFED1-E2F5-4E1C-B3C5-A4EA96B09E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439" y="2527748"/>
                <a:ext cx="502920" cy="4935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8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8EBB08-91F6-46D2-9D99-7B336D27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3E2F02-C472-460C-B4D1-62132135F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Homophily Assumption</a:t>
            </a:r>
            <a:r>
              <a:rPr lang="en-US" altLang="zh-CN" baseline="30000"/>
              <a:t>[1,2]</a:t>
            </a:r>
            <a:endParaRPr lang="zh-CN" altLang="en-US" baseline="3000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10965053-342B-42E2-9AB6-7EA63502F6C8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McPherson M,et al. Birds of a feather: Homophily in social networks[J]. Annual review of sociology. 2001: 415-444.</a:t>
            </a:r>
          </a:p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[2] Xin Z, et al. Graph Neural Networks for Graphs with Heterophily: A Survey. arXiv:2202.07082.</a:t>
            </a:r>
          </a:p>
          <a:p>
            <a:pPr algn="l"/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3B919F-1545-472C-A45A-58F5E827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1" y="1121306"/>
            <a:ext cx="10317437" cy="52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9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A7BAC1-874A-4BDD-919F-9109A99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FDAD5-3B07-4798-9FF4-B866A77B2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Homophily Assumption</a:t>
            </a:r>
            <a:r>
              <a:rPr lang="en-US" altLang="zh-CN" baseline="30000"/>
              <a:t>[1,2]</a:t>
            </a:r>
            <a:endParaRPr lang="zh-CN" altLang="en-US" baseline="30000"/>
          </a:p>
        </p:txBody>
      </p:sp>
      <p:sp>
        <p:nvSpPr>
          <p:cNvPr id="64" name="页脚占位符 2">
            <a:extLst>
              <a:ext uri="{FF2B5EF4-FFF2-40B4-BE49-F238E27FC236}">
                <a16:creationId xmlns:a16="http://schemas.microsoft.com/office/drawing/2014/main" id="{B4D64256-7E34-49F6-B771-F41AB74D519C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McPherson M,et al. Birds of a feather: Homophily in social networks[J]. Annual review of sociology. 2001: 415-444.</a:t>
            </a:r>
          </a:p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[2] Xin Z, et al. Graph Neural Networks for Graphs with Heterophily: A Survey. arXiv:2202.07082.</a:t>
            </a:r>
          </a:p>
          <a:p>
            <a:pPr algn="l"/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8667902-0AD3-4E35-98E3-D0409D1AB8D4}"/>
              </a:ext>
            </a:extLst>
          </p:cNvPr>
          <p:cNvGrpSpPr/>
          <p:nvPr/>
        </p:nvGrpSpPr>
        <p:grpSpPr>
          <a:xfrm>
            <a:off x="1127323" y="1608116"/>
            <a:ext cx="1780015" cy="1651060"/>
            <a:chOff x="9676339" y="1633344"/>
            <a:chExt cx="1780015" cy="165106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5A07D1A-AACE-4320-886C-E4B464AD0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6339" y="1668539"/>
              <a:ext cx="268165" cy="268165"/>
            </a:xfrm>
            <a:prstGeom prst="ellipse">
              <a:avLst/>
            </a:prstGeom>
            <a:solidFill>
              <a:srgbClr val="ACC0E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475A126-C16C-4445-9360-7749A7340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6340" y="2325989"/>
              <a:ext cx="268166" cy="268166"/>
            </a:xfrm>
            <a:prstGeom prst="ellipse">
              <a:avLst/>
            </a:prstGeom>
            <a:solidFill>
              <a:srgbClr val="A9D18E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69B11F5-E886-4626-9C61-5983A2A57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6340" y="2981044"/>
              <a:ext cx="268166" cy="268166"/>
            </a:xfrm>
            <a:prstGeom prst="ellipse">
              <a:avLst/>
            </a:prstGeom>
            <a:pattFill prst="wdDnDiag">
              <a:fgClr>
                <a:srgbClr val="ACC0E6"/>
              </a:fgClr>
              <a:bgClr>
                <a:schemeClr val="bg1"/>
              </a:bgClr>
            </a:patt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>
                  <a:solidFill>
                    <a:schemeClr val="tx1"/>
                  </a:solidFill>
                </a:rPr>
                <a:t>v</a:t>
              </a: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07C64F3-AA47-419B-9C4A-08CD19E7A023}"/>
                </a:ext>
              </a:extLst>
            </p:cNvPr>
            <p:cNvSpPr txBox="1"/>
            <p:nvPr/>
          </p:nvSpPr>
          <p:spPr>
            <a:xfrm>
              <a:off x="10131951" y="1633344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类别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A</a:t>
              </a:r>
              <a:endPara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A6E4074-81BE-4E09-8D6D-EBCAC55CCEE0}"/>
                </a:ext>
              </a:extLst>
            </p:cNvPr>
            <p:cNvSpPr txBox="1"/>
            <p:nvPr/>
          </p:nvSpPr>
          <p:spPr>
            <a:xfrm>
              <a:off x="10131951" y="2287683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类别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B</a:t>
              </a:r>
              <a:endPara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0ABB6AC-188F-45DC-AB46-849D637F9863}"/>
                </a:ext>
              </a:extLst>
            </p:cNvPr>
            <p:cNvSpPr txBox="1"/>
            <p:nvPr/>
          </p:nvSpPr>
          <p:spPr>
            <a:xfrm>
              <a:off x="10131952" y="2945850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目标节点 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(?)</a:t>
              </a:r>
              <a:endPara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5FEF19F-56D9-4D0C-AB3D-93E911F72962}"/>
              </a:ext>
            </a:extLst>
          </p:cNvPr>
          <p:cNvGrpSpPr/>
          <p:nvPr/>
        </p:nvGrpSpPr>
        <p:grpSpPr>
          <a:xfrm>
            <a:off x="445266" y="3520883"/>
            <a:ext cx="11117749" cy="2628552"/>
            <a:chOff x="445266" y="3520883"/>
            <a:chExt cx="11117749" cy="2628552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511D43FE-96EA-4AAC-B7AD-83B61EB96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66" y="3520883"/>
              <a:ext cx="3085174" cy="2628552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E548ECE5-946E-4D3A-9F04-0D5A8136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4346" y="4208947"/>
              <a:ext cx="4594438" cy="1459104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F61BA9B5-BEEC-48EB-8EBC-FC17C2001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0965" y="4079980"/>
              <a:ext cx="2130570" cy="850492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E9791BB3-C33B-4903-848D-C0A7684B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2445" y="5246077"/>
              <a:ext cx="2130570" cy="757077"/>
            </a:xfrm>
            <a:prstGeom prst="rect">
              <a:avLst/>
            </a:prstGeom>
          </p:spPr>
        </p:pic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979CDEB3-A91D-4A21-9E2C-7B49A86419FC}"/>
                </a:ext>
              </a:extLst>
            </p:cNvPr>
            <p:cNvSpPr txBox="1"/>
            <p:nvPr/>
          </p:nvSpPr>
          <p:spPr>
            <a:xfrm>
              <a:off x="8079660" y="4363861"/>
              <a:ext cx="13847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Graph-level</a:t>
              </a:r>
              <a:endPara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395D168-ADF8-4368-8538-A932F29B530A}"/>
                </a:ext>
              </a:extLst>
            </p:cNvPr>
            <p:cNvSpPr txBox="1"/>
            <p:nvPr/>
          </p:nvSpPr>
          <p:spPr>
            <a:xfrm>
              <a:off x="8079660" y="5485776"/>
              <a:ext cx="1319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Node-level</a:t>
              </a:r>
              <a:endPara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C17555E-536F-47C7-8CF3-F85F68C6FEB1}"/>
              </a:ext>
            </a:extLst>
          </p:cNvPr>
          <p:cNvGrpSpPr/>
          <p:nvPr/>
        </p:nvGrpSpPr>
        <p:grpSpPr>
          <a:xfrm>
            <a:off x="3331647" y="1399837"/>
            <a:ext cx="7907182" cy="2066255"/>
            <a:chOff x="2120607" y="1465428"/>
            <a:chExt cx="7907182" cy="206625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ED907BB-8CA5-43EB-8F53-73AB1D77050B}"/>
                </a:ext>
              </a:extLst>
            </p:cNvPr>
            <p:cNvGrpSpPr/>
            <p:nvPr/>
          </p:nvGrpSpPr>
          <p:grpSpPr>
            <a:xfrm>
              <a:off x="2120607" y="1465428"/>
              <a:ext cx="1807864" cy="2066255"/>
              <a:chOff x="858392" y="2483894"/>
              <a:chExt cx="1807864" cy="206625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BBEA183-D2AC-4EF3-8A10-25B75FC04772}"/>
                  </a:ext>
                </a:extLst>
              </p:cNvPr>
              <p:cNvGrpSpPr/>
              <p:nvPr/>
            </p:nvGrpSpPr>
            <p:grpSpPr>
              <a:xfrm>
                <a:off x="953535" y="2908270"/>
                <a:ext cx="1636073" cy="1535919"/>
                <a:chOff x="1592562" y="1982017"/>
                <a:chExt cx="1636073" cy="1535919"/>
              </a:xfrm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0CD1C1D-FCFA-4D09-BA16-9DB51C24F1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7268" y="2591450"/>
                  <a:ext cx="268166" cy="268166"/>
                </a:xfrm>
                <a:prstGeom prst="ellipse">
                  <a:avLst/>
                </a:prstGeom>
                <a:pattFill prst="wdDnDiag">
                  <a:fgClr>
                    <a:srgbClr val="ACC0E6"/>
                  </a:fgClr>
                  <a:bgClr>
                    <a:schemeClr val="bg1"/>
                  </a:bgClr>
                </a:patt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i="1">
                      <a:solidFill>
                        <a:schemeClr val="tx1"/>
                      </a:solidFill>
                    </a:rPr>
                    <a:t>v</a:t>
                  </a:r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08290B38-8F53-4F5F-8134-0577AD64EF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1990346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203EA4F-1842-4663-962D-D49FF2339D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3301921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03C9D925-3446-465A-BD58-7AEA06CACB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1982017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8B10CC0C-9E6B-4965-A09B-20462E5758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92562" y="2617533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BE91BC5D-922B-4858-B683-AC817222B8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2635" y="2617532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A6362A0F-8E30-4F55-A8E4-F6CE12D6E7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3301936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" name="直接连接符 33">
                  <a:extLst>
                    <a:ext uri="{FF2B5EF4-FFF2-40B4-BE49-F238E27FC236}">
                      <a16:creationId xmlns:a16="http://schemas.microsoft.com/office/drawing/2014/main" id="{FF93BDFB-36E8-4808-81A4-AA44553AFB5B}"/>
                    </a:ext>
                  </a:extLst>
                </p:cNvPr>
                <p:cNvCxnSpPr>
                  <a:cxnSpLocks/>
                  <a:stCxn id="10" idx="3"/>
                  <a:endCxn id="12" idx="0"/>
                </p:cNvCxnSpPr>
                <p:nvPr/>
              </p:nvCxnSpPr>
              <p:spPr>
                <a:xfrm flipH="1">
                  <a:off x="2057928" y="2820344"/>
                  <a:ext cx="248612" cy="481577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33">
                  <a:extLst>
                    <a:ext uri="{FF2B5EF4-FFF2-40B4-BE49-F238E27FC236}">
                      <a16:creationId xmlns:a16="http://schemas.microsoft.com/office/drawing/2014/main" id="{2EEC1866-C12D-430D-B9E8-3B32F099A7F6}"/>
                    </a:ext>
                  </a:extLst>
                </p:cNvPr>
                <p:cNvCxnSpPr>
                  <a:cxnSpLocks/>
                  <a:stCxn id="10" idx="5"/>
                  <a:endCxn id="16" idx="0"/>
                </p:cNvCxnSpPr>
                <p:nvPr/>
              </p:nvCxnSpPr>
              <p:spPr>
                <a:xfrm>
                  <a:off x="2496162" y="2820344"/>
                  <a:ext cx="268459" cy="481592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33">
                  <a:extLst>
                    <a:ext uri="{FF2B5EF4-FFF2-40B4-BE49-F238E27FC236}">
                      <a16:creationId xmlns:a16="http://schemas.microsoft.com/office/drawing/2014/main" id="{72C6106E-0AEB-4569-AF19-7900B054F66B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 flipV="1">
                  <a:off x="2535434" y="2725532"/>
                  <a:ext cx="477201" cy="1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33">
                  <a:extLst>
                    <a:ext uri="{FF2B5EF4-FFF2-40B4-BE49-F238E27FC236}">
                      <a16:creationId xmlns:a16="http://schemas.microsoft.com/office/drawing/2014/main" id="{3747812D-185A-47F6-AE3A-E0D66C6B67E5}"/>
                    </a:ext>
                  </a:extLst>
                </p:cNvPr>
                <p:cNvCxnSpPr>
                  <a:cxnSpLocks/>
                  <a:stCxn id="10" idx="2"/>
                  <a:endCxn id="14" idx="6"/>
                </p:cNvCxnSpPr>
                <p:nvPr/>
              </p:nvCxnSpPr>
              <p:spPr>
                <a:xfrm flipH="1">
                  <a:off x="1808562" y="2725533"/>
                  <a:ext cx="458706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33">
                  <a:extLst>
                    <a:ext uri="{FF2B5EF4-FFF2-40B4-BE49-F238E27FC236}">
                      <a16:creationId xmlns:a16="http://schemas.microsoft.com/office/drawing/2014/main" id="{1B2F2E31-D78F-4BFD-B964-8CD6FA6F2BDD}"/>
                    </a:ext>
                  </a:extLst>
                </p:cNvPr>
                <p:cNvCxnSpPr>
                  <a:cxnSpLocks/>
                  <a:stCxn id="10" idx="1"/>
                  <a:endCxn id="11" idx="4"/>
                </p:cNvCxnSpPr>
                <p:nvPr/>
              </p:nvCxnSpPr>
              <p:spPr>
                <a:xfrm flipH="1" flipV="1">
                  <a:off x="2057928" y="2206346"/>
                  <a:ext cx="248612" cy="424376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33">
                  <a:extLst>
                    <a:ext uri="{FF2B5EF4-FFF2-40B4-BE49-F238E27FC236}">
                      <a16:creationId xmlns:a16="http://schemas.microsoft.com/office/drawing/2014/main" id="{5D09F83B-422A-414A-88D1-EA359336C0BF}"/>
                    </a:ext>
                  </a:extLst>
                </p:cNvPr>
                <p:cNvCxnSpPr>
                  <a:cxnSpLocks/>
                  <a:stCxn id="10" idx="7"/>
                  <a:endCxn id="13" idx="4"/>
                </p:cNvCxnSpPr>
                <p:nvPr/>
              </p:nvCxnSpPr>
              <p:spPr>
                <a:xfrm flipV="1">
                  <a:off x="2496162" y="2198017"/>
                  <a:ext cx="268459" cy="432705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278F361-1529-44E4-B620-5A8F66E1DB94}"/>
                  </a:ext>
                </a:extLst>
              </p:cNvPr>
              <p:cNvGrpSpPr/>
              <p:nvPr/>
            </p:nvGrpSpPr>
            <p:grpSpPr>
              <a:xfrm>
                <a:off x="858392" y="2483894"/>
                <a:ext cx="1807864" cy="2066255"/>
                <a:chOff x="416331" y="2344614"/>
                <a:chExt cx="1807864" cy="206625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52833820-7E59-4E40-B33D-43610BB1CE9D}"/>
                    </a:ext>
                  </a:extLst>
                </p:cNvPr>
                <p:cNvSpPr/>
                <p:nvPr/>
              </p:nvSpPr>
              <p:spPr>
                <a:xfrm>
                  <a:off x="416331" y="2663031"/>
                  <a:ext cx="1807864" cy="1747838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5EAA63E-78E3-4B91-ACE2-75E75AC4D465}"/>
                    </a:ext>
                  </a:extLst>
                </p:cNvPr>
                <p:cNvSpPr/>
                <p:nvPr/>
              </p:nvSpPr>
              <p:spPr>
                <a:xfrm>
                  <a:off x="416331" y="2344614"/>
                  <a:ext cx="1807864" cy="315500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</a:rPr>
                    <a:t>Homophily</a:t>
                  </a:r>
                  <a:endParaRPr lang="zh-CN" altLang="en-US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394F15C-ABF0-4E2B-B9E7-8CAD60E99804}"/>
                </a:ext>
              </a:extLst>
            </p:cNvPr>
            <p:cNvGrpSpPr/>
            <p:nvPr/>
          </p:nvGrpSpPr>
          <p:grpSpPr>
            <a:xfrm>
              <a:off x="5170266" y="1465428"/>
              <a:ext cx="1807864" cy="2066255"/>
              <a:chOff x="3643539" y="2483864"/>
              <a:chExt cx="1807864" cy="2066255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AC2B0920-3981-485F-A326-E7CCDB43A887}"/>
                  </a:ext>
                </a:extLst>
              </p:cNvPr>
              <p:cNvGrpSpPr/>
              <p:nvPr/>
            </p:nvGrpSpPr>
            <p:grpSpPr>
              <a:xfrm>
                <a:off x="3738682" y="2908240"/>
                <a:ext cx="1636073" cy="1535919"/>
                <a:chOff x="1592562" y="1982017"/>
                <a:chExt cx="1636073" cy="1535919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68CE9CC-D450-417A-9752-1234CD5DA6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7268" y="2591450"/>
                  <a:ext cx="268166" cy="268166"/>
                </a:xfrm>
                <a:prstGeom prst="ellipse">
                  <a:avLst/>
                </a:prstGeom>
                <a:pattFill prst="wdDnDiag">
                  <a:fgClr>
                    <a:srgbClr val="ACC0E6"/>
                  </a:fgClr>
                  <a:bgClr>
                    <a:schemeClr val="bg1"/>
                  </a:bgClr>
                </a:patt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i="1">
                      <a:solidFill>
                        <a:schemeClr val="tx1"/>
                      </a:solidFill>
                    </a:rPr>
                    <a:t>v</a:t>
                  </a:r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1B997BC2-A0F2-4831-9264-AB02EB31EC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1990346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C64633F-B77C-48DA-BE3B-D8706E366D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3301921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12422D68-2361-4044-9398-178F69C82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1982017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E1E38417-8FCB-4615-91D8-E77C8933E2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92562" y="2617533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87A3B739-E646-4D89-9C9B-E92EA24990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2635" y="2617532"/>
                  <a:ext cx="216000" cy="216000"/>
                </a:xfrm>
                <a:prstGeom prst="ellipse">
                  <a:avLst/>
                </a:prstGeom>
                <a:solidFill>
                  <a:srgbClr val="ACC0E6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D9831CE4-EB51-4846-8308-CD352D6B2B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3301936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连接符 33">
                  <a:extLst>
                    <a:ext uri="{FF2B5EF4-FFF2-40B4-BE49-F238E27FC236}">
                      <a16:creationId xmlns:a16="http://schemas.microsoft.com/office/drawing/2014/main" id="{CEE1EF04-D275-4809-851E-3AA261F4EC56}"/>
                    </a:ext>
                  </a:extLst>
                </p:cNvPr>
                <p:cNvCxnSpPr>
                  <a:cxnSpLocks/>
                  <a:stCxn id="28" idx="3"/>
                  <a:endCxn id="30" idx="0"/>
                </p:cNvCxnSpPr>
                <p:nvPr/>
              </p:nvCxnSpPr>
              <p:spPr>
                <a:xfrm flipH="1">
                  <a:off x="2057928" y="2820344"/>
                  <a:ext cx="248612" cy="481577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3">
                  <a:extLst>
                    <a:ext uri="{FF2B5EF4-FFF2-40B4-BE49-F238E27FC236}">
                      <a16:creationId xmlns:a16="http://schemas.microsoft.com/office/drawing/2014/main" id="{12CF9FBE-862E-4CB8-B075-09967AE8CD50}"/>
                    </a:ext>
                  </a:extLst>
                </p:cNvPr>
                <p:cNvCxnSpPr>
                  <a:cxnSpLocks/>
                  <a:stCxn id="28" idx="5"/>
                  <a:endCxn id="34" idx="0"/>
                </p:cNvCxnSpPr>
                <p:nvPr/>
              </p:nvCxnSpPr>
              <p:spPr>
                <a:xfrm>
                  <a:off x="2496162" y="2820344"/>
                  <a:ext cx="268459" cy="481592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3">
                  <a:extLst>
                    <a:ext uri="{FF2B5EF4-FFF2-40B4-BE49-F238E27FC236}">
                      <a16:creationId xmlns:a16="http://schemas.microsoft.com/office/drawing/2014/main" id="{2D632B7C-9EEC-47A0-A293-3DB956DE9035}"/>
                    </a:ext>
                  </a:extLst>
                </p:cNvPr>
                <p:cNvCxnSpPr>
                  <a:cxnSpLocks/>
                  <a:stCxn id="28" idx="6"/>
                  <a:endCxn id="33" idx="2"/>
                </p:cNvCxnSpPr>
                <p:nvPr/>
              </p:nvCxnSpPr>
              <p:spPr>
                <a:xfrm flipV="1">
                  <a:off x="2535434" y="2725532"/>
                  <a:ext cx="477201" cy="1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3">
                  <a:extLst>
                    <a:ext uri="{FF2B5EF4-FFF2-40B4-BE49-F238E27FC236}">
                      <a16:creationId xmlns:a16="http://schemas.microsoft.com/office/drawing/2014/main" id="{32D966FA-D96A-4592-A39C-A9BE02213BC4}"/>
                    </a:ext>
                  </a:extLst>
                </p:cNvPr>
                <p:cNvCxnSpPr>
                  <a:cxnSpLocks/>
                  <a:stCxn id="28" idx="2"/>
                  <a:endCxn id="32" idx="6"/>
                </p:cNvCxnSpPr>
                <p:nvPr/>
              </p:nvCxnSpPr>
              <p:spPr>
                <a:xfrm flipH="1">
                  <a:off x="1808562" y="2725533"/>
                  <a:ext cx="458706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3">
                  <a:extLst>
                    <a:ext uri="{FF2B5EF4-FFF2-40B4-BE49-F238E27FC236}">
                      <a16:creationId xmlns:a16="http://schemas.microsoft.com/office/drawing/2014/main" id="{762D2A47-AC96-47E3-9E07-115715603882}"/>
                    </a:ext>
                  </a:extLst>
                </p:cNvPr>
                <p:cNvCxnSpPr>
                  <a:cxnSpLocks/>
                  <a:stCxn id="28" idx="1"/>
                  <a:endCxn id="29" idx="4"/>
                </p:cNvCxnSpPr>
                <p:nvPr/>
              </p:nvCxnSpPr>
              <p:spPr>
                <a:xfrm flipH="1" flipV="1">
                  <a:off x="2057928" y="2206346"/>
                  <a:ext cx="248612" cy="424376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3">
                  <a:extLst>
                    <a:ext uri="{FF2B5EF4-FFF2-40B4-BE49-F238E27FC236}">
                      <a16:creationId xmlns:a16="http://schemas.microsoft.com/office/drawing/2014/main" id="{28FB632F-9648-48AC-B639-00ECB7847110}"/>
                    </a:ext>
                  </a:extLst>
                </p:cNvPr>
                <p:cNvCxnSpPr>
                  <a:cxnSpLocks/>
                  <a:stCxn id="28" idx="7"/>
                  <a:endCxn id="31" idx="4"/>
                </p:cNvCxnSpPr>
                <p:nvPr/>
              </p:nvCxnSpPr>
              <p:spPr>
                <a:xfrm flipV="1">
                  <a:off x="2496162" y="2198017"/>
                  <a:ext cx="268459" cy="432705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40C0519B-EE82-4B44-B055-0127F35D18FC}"/>
                  </a:ext>
                </a:extLst>
              </p:cNvPr>
              <p:cNvGrpSpPr/>
              <p:nvPr/>
            </p:nvGrpSpPr>
            <p:grpSpPr>
              <a:xfrm>
                <a:off x="3643539" y="2483864"/>
                <a:ext cx="1807864" cy="2066255"/>
                <a:chOff x="416331" y="2344614"/>
                <a:chExt cx="1807864" cy="2066255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03C0E09-DA9D-4630-8E67-15AC89E5C9B8}"/>
                    </a:ext>
                  </a:extLst>
                </p:cNvPr>
                <p:cNvSpPr/>
                <p:nvPr/>
              </p:nvSpPr>
              <p:spPr>
                <a:xfrm>
                  <a:off x="416331" y="2663031"/>
                  <a:ext cx="1807864" cy="1747838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44DCCD30-3EC1-4EDC-8998-F14E53D9984B}"/>
                    </a:ext>
                  </a:extLst>
                </p:cNvPr>
                <p:cNvSpPr/>
                <p:nvPr/>
              </p:nvSpPr>
              <p:spPr>
                <a:xfrm>
                  <a:off x="416331" y="2344614"/>
                  <a:ext cx="1807864" cy="315500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</a:rPr>
                    <a:t>L</a:t>
                  </a:r>
                  <a:r>
                    <a:rPr lang="en-US" altLang="zh-CN" sz="1800" b="1">
                      <a:solidFill>
                        <a:schemeClr val="tx1"/>
                      </a:solidFill>
                    </a:rPr>
                    <a:t>ow Homophily</a:t>
                  </a:r>
                  <a:endParaRPr lang="zh-CN" altLang="en-US" sz="18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1B0E499-2EA6-46A4-8E0A-A6F14CFB8EC0}"/>
                </a:ext>
              </a:extLst>
            </p:cNvPr>
            <p:cNvGrpSpPr/>
            <p:nvPr/>
          </p:nvGrpSpPr>
          <p:grpSpPr>
            <a:xfrm>
              <a:off x="8219925" y="1465428"/>
              <a:ext cx="1807864" cy="2066255"/>
              <a:chOff x="6206144" y="2483879"/>
              <a:chExt cx="1807864" cy="2066255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BC6B358-7EC5-4D79-818F-E9DFE9B5EFD2}"/>
                  </a:ext>
                </a:extLst>
              </p:cNvPr>
              <p:cNvGrpSpPr/>
              <p:nvPr/>
            </p:nvGrpSpPr>
            <p:grpSpPr>
              <a:xfrm>
                <a:off x="6301287" y="2908255"/>
                <a:ext cx="1636073" cy="1535919"/>
                <a:chOff x="1592562" y="1982017"/>
                <a:chExt cx="1636073" cy="1535919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A5964B9F-6A75-4549-AA5B-1E572CD62A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67268" y="2591450"/>
                  <a:ext cx="268166" cy="268166"/>
                </a:xfrm>
                <a:prstGeom prst="ellipse">
                  <a:avLst/>
                </a:prstGeom>
                <a:pattFill prst="wdDnDiag">
                  <a:fgClr>
                    <a:srgbClr val="ACC0E6"/>
                  </a:fgClr>
                  <a:bgClr>
                    <a:schemeClr val="bg1"/>
                  </a:bgClr>
                </a:patt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i="1">
                      <a:solidFill>
                        <a:schemeClr val="tx1"/>
                      </a:solidFill>
                    </a:rPr>
                    <a:t>v</a:t>
                  </a:r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769730E4-1AF6-4F45-9C73-516805259B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1990346"/>
                  <a:ext cx="216000" cy="216000"/>
                </a:xfrm>
                <a:prstGeom prst="ellipse">
                  <a:avLst/>
                </a:prstGeom>
                <a:solidFill>
                  <a:srgbClr val="A9D18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10C8790-1787-46E5-9CD8-A383E85017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49928" y="3301921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828AF75B-22D7-4FB6-8BD8-F05982EB6F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1982017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A3F5C01F-39F5-40F9-ACA4-1FD5C8A343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92562" y="2617533"/>
                  <a:ext cx="216000" cy="216000"/>
                </a:xfrm>
                <a:prstGeom prst="ellipse">
                  <a:avLst/>
                </a:prstGeom>
                <a:solidFill>
                  <a:srgbClr val="A9D18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19EFBECE-3A1A-44FE-AEBE-64A6438D96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12635" y="2617532"/>
                  <a:ext cx="216000" cy="216000"/>
                </a:xfrm>
                <a:prstGeom prst="ellipse">
                  <a:avLst/>
                </a:prstGeom>
                <a:solidFill>
                  <a:srgbClr val="A9D18E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1FA74117-E2AB-4311-BEC9-5D39EF5AEA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56621" y="3301936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3" name="直接连接符 33">
                  <a:extLst>
                    <a:ext uri="{FF2B5EF4-FFF2-40B4-BE49-F238E27FC236}">
                      <a16:creationId xmlns:a16="http://schemas.microsoft.com/office/drawing/2014/main" id="{ECB38DF8-3D2C-4A7D-BB5C-3C86E7877BA5}"/>
                    </a:ext>
                  </a:extLst>
                </p:cNvPr>
                <p:cNvCxnSpPr>
                  <a:cxnSpLocks/>
                  <a:stCxn id="46" idx="3"/>
                  <a:endCxn id="48" idx="0"/>
                </p:cNvCxnSpPr>
                <p:nvPr/>
              </p:nvCxnSpPr>
              <p:spPr>
                <a:xfrm flipH="1">
                  <a:off x="2057928" y="2820344"/>
                  <a:ext cx="248612" cy="481577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33">
                  <a:extLst>
                    <a:ext uri="{FF2B5EF4-FFF2-40B4-BE49-F238E27FC236}">
                      <a16:creationId xmlns:a16="http://schemas.microsoft.com/office/drawing/2014/main" id="{06FA2E5A-977D-42C7-A661-6CD90AA432A1}"/>
                    </a:ext>
                  </a:extLst>
                </p:cNvPr>
                <p:cNvCxnSpPr>
                  <a:cxnSpLocks/>
                  <a:stCxn id="46" idx="5"/>
                  <a:endCxn id="52" idx="0"/>
                </p:cNvCxnSpPr>
                <p:nvPr/>
              </p:nvCxnSpPr>
              <p:spPr>
                <a:xfrm>
                  <a:off x="2496162" y="2820344"/>
                  <a:ext cx="268459" cy="481592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33">
                  <a:extLst>
                    <a:ext uri="{FF2B5EF4-FFF2-40B4-BE49-F238E27FC236}">
                      <a16:creationId xmlns:a16="http://schemas.microsoft.com/office/drawing/2014/main" id="{7DA3734E-3DDC-4C23-A94B-05D4F5C5E3C6}"/>
                    </a:ext>
                  </a:extLst>
                </p:cNvPr>
                <p:cNvCxnSpPr>
                  <a:cxnSpLocks/>
                  <a:stCxn id="46" idx="6"/>
                  <a:endCxn id="51" idx="2"/>
                </p:cNvCxnSpPr>
                <p:nvPr/>
              </p:nvCxnSpPr>
              <p:spPr>
                <a:xfrm flipV="1">
                  <a:off x="2535434" y="2725532"/>
                  <a:ext cx="477201" cy="1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33">
                  <a:extLst>
                    <a:ext uri="{FF2B5EF4-FFF2-40B4-BE49-F238E27FC236}">
                      <a16:creationId xmlns:a16="http://schemas.microsoft.com/office/drawing/2014/main" id="{5D30663B-00CC-4350-9DB2-E960B6FE2E81}"/>
                    </a:ext>
                  </a:extLst>
                </p:cNvPr>
                <p:cNvCxnSpPr>
                  <a:cxnSpLocks/>
                  <a:stCxn id="46" idx="2"/>
                  <a:endCxn id="50" idx="6"/>
                </p:cNvCxnSpPr>
                <p:nvPr/>
              </p:nvCxnSpPr>
              <p:spPr>
                <a:xfrm flipH="1">
                  <a:off x="1808562" y="2725533"/>
                  <a:ext cx="458706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33">
                  <a:extLst>
                    <a:ext uri="{FF2B5EF4-FFF2-40B4-BE49-F238E27FC236}">
                      <a16:creationId xmlns:a16="http://schemas.microsoft.com/office/drawing/2014/main" id="{8C630C9E-4CAC-47C7-BD5A-C59BD4470D18}"/>
                    </a:ext>
                  </a:extLst>
                </p:cNvPr>
                <p:cNvCxnSpPr>
                  <a:cxnSpLocks/>
                  <a:stCxn id="46" idx="1"/>
                  <a:endCxn id="47" idx="4"/>
                </p:cNvCxnSpPr>
                <p:nvPr/>
              </p:nvCxnSpPr>
              <p:spPr>
                <a:xfrm flipH="1" flipV="1">
                  <a:off x="2057928" y="2206346"/>
                  <a:ext cx="248612" cy="424376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33">
                  <a:extLst>
                    <a:ext uri="{FF2B5EF4-FFF2-40B4-BE49-F238E27FC236}">
                      <a16:creationId xmlns:a16="http://schemas.microsoft.com/office/drawing/2014/main" id="{36AABD18-F611-44C4-A18C-6408BF2B0128}"/>
                    </a:ext>
                  </a:extLst>
                </p:cNvPr>
                <p:cNvCxnSpPr>
                  <a:cxnSpLocks/>
                  <a:stCxn id="46" idx="7"/>
                  <a:endCxn id="49" idx="4"/>
                </p:cNvCxnSpPr>
                <p:nvPr/>
              </p:nvCxnSpPr>
              <p:spPr>
                <a:xfrm flipV="1">
                  <a:off x="2496162" y="2198017"/>
                  <a:ext cx="268459" cy="432705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BAD9C6C-02AD-4854-AC90-85A806A6A92C}"/>
                  </a:ext>
                </a:extLst>
              </p:cNvPr>
              <p:cNvGrpSpPr/>
              <p:nvPr/>
            </p:nvGrpSpPr>
            <p:grpSpPr>
              <a:xfrm>
                <a:off x="6206144" y="2483879"/>
                <a:ext cx="1807864" cy="2066255"/>
                <a:chOff x="416331" y="2344614"/>
                <a:chExt cx="1807864" cy="2066255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CCBA763-8E37-485E-97D9-A4F3F90C05D0}"/>
                    </a:ext>
                  </a:extLst>
                </p:cNvPr>
                <p:cNvSpPr/>
                <p:nvPr/>
              </p:nvSpPr>
              <p:spPr>
                <a:xfrm>
                  <a:off x="416331" y="2663031"/>
                  <a:ext cx="1807864" cy="1747838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6A9ACA8-EC68-41F5-8C7E-E86BB4491986}"/>
                    </a:ext>
                  </a:extLst>
                </p:cNvPr>
                <p:cNvSpPr/>
                <p:nvPr/>
              </p:nvSpPr>
              <p:spPr>
                <a:xfrm>
                  <a:off x="416331" y="2344614"/>
                  <a:ext cx="1807864" cy="315500"/>
                </a:xfrm>
                <a:prstGeom prst="rect">
                  <a:avLst/>
                </a:prstGeom>
                <a:noFill/>
                <a:ln w="19050">
                  <a:solidFill>
                    <a:srgbClr val="0240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b="1">
                      <a:solidFill>
                        <a:schemeClr val="tx1"/>
                      </a:solidFill>
                    </a:rPr>
                    <a:t>Heterophily</a:t>
                  </a:r>
                  <a:endParaRPr lang="zh-CN" altLang="en-US" sz="1800" b="1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198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EF77C0C-9E87-4DD8-B3F2-A93E83817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 b="3555"/>
          <a:stretch/>
        </p:blipFill>
        <p:spPr>
          <a:xfrm>
            <a:off x="3651048" y="1213699"/>
            <a:ext cx="5507024" cy="376291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A7BAC1-874A-4BDD-919F-9109A99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FDAD5-3B07-4798-9FF4-B866A77B2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Heterophily – Case Study</a:t>
            </a:r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A71A1BA-A051-4DAA-89DD-E3A72F97B0F8}"/>
              </a:ext>
            </a:extLst>
          </p:cNvPr>
          <p:cNvGrpSpPr/>
          <p:nvPr/>
        </p:nvGrpSpPr>
        <p:grpSpPr>
          <a:xfrm>
            <a:off x="749689" y="1213699"/>
            <a:ext cx="2834342" cy="3664571"/>
            <a:chOff x="1380141" y="1661374"/>
            <a:chExt cx="2834342" cy="366457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D4FA84-DFDD-4755-98E8-3A49EA62E127}"/>
                </a:ext>
              </a:extLst>
            </p:cNvPr>
            <p:cNvSpPr/>
            <p:nvPr/>
          </p:nvSpPr>
          <p:spPr>
            <a:xfrm>
              <a:off x="1380141" y="1661374"/>
              <a:ext cx="2834342" cy="523220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构造图数据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766D2A7-5BC3-447D-AB8F-EAA5BD2A1703}"/>
                </a:ext>
              </a:extLst>
            </p:cNvPr>
            <p:cNvSpPr/>
            <p:nvPr/>
          </p:nvSpPr>
          <p:spPr>
            <a:xfrm>
              <a:off x="1380141" y="3232049"/>
              <a:ext cx="2834342" cy="523220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两层</a:t>
              </a: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GCN</a:t>
              </a: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训练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9684EA4-6D50-4FD8-BD84-B8724FA4A510}"/>
                </a:ext>
              </a:extLst>
            </p:cNvPr>
            <p:cNvSpPr/>
            <p:nvPr/>
          </p:nvSpPr>
          <p:spPr>
            <a:xfrm>
              <a:off x="1380141" y="4802725"/>
              <a:ext cx="2834342" cy="523220"/>
            </a:xfrm>
            <a:prstGeom prst="rect">
              <a:avLst/>
            </a:prstGeom>
            <a:solidFill>
              <a:srgbClr val="EB705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GNNLens2</a:t>
              </a: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2" charset="0"/>
                </a:rPr>
                <a:t>可视化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B1CA7B6-1F35-4280-A499-E8C948EC704B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2797312" y="2184594"/>
              <a:ext cx="0" cy="1047455"/>
            </a:xfrm>
            <a:prstGeom prst="straightConnector1">
              <a:avLst/>
            </a:prstGeom>
            <a:ln w="38100">
              <a:solidFill>
                <a:srgbClr val="3843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DE9F230-03C4-4F8F-8B31-C99BB5D3942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797312" y="3755269"/>
              <a:ext cx="0" cy="1047456"/>
            </a:xfrm>
            <a:prstGeom prst="straightConnector1">
              <a:avLst/>
            </a:prstGeom>
            <a:ln w="38100">
              <a:solidFill>
                <a:srgbClr val="3843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90E6F0F-AF3D-4850-9E30-72EE3D9DC3AF}"/>
              </a:ext>
            </a:extLst>
          </p:cNvPr>
          <p:cNvGrpSpPr/>
          <p:nvPr/>
        </p:nvGrpSpPr>
        <p:grpSpPr>
          <a:xfrm>
            <a:off x="9506617" y="1829757"/>
            <a:ext cx="2248533" cy="1216226"/>
            <a:chOff x="9684522" y="1492096"/>
            <a:chExt cx="2248533" cy="121622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9B1B046-6D5E-4592-93EE-21F0F278C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4522" y="1661374"/>
              <a:ext cx="906680" cy="9066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7C780D-BF07-4431-97CD-80A8BC942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3750" y="1870602"/>
              <a:ext cx="488224" cy="488224"/>
            </a:xfrm>
            <a:prstGeom prst="ellipse">
              <a:avLst/>
            </a:prstGeom>
            <a:solidFill>
              <a:srgbClr val="ACC0E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E301731-5DD8-4812-9A0D-BE075747039D}"/>
                </a:ext>
              </a:extLst>
            </p:cNvPr>
            <p:cNvSpPr txBox="1"/>
            <p:nvPr/>
          </p:nvSpPr>
          <p:spPr>
            <a:xfrm>
              <a:off x="10927651" y="236976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预测类别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8442703-11E0-49C9-9642-89EC1F8A6C1C}"/>
                </a:ext>
              </a:extLst>
            </p:cNvPr>
            <p:cNvSpPr txBox="1"/>
            <p:nvPr/>
          </p:nvSpPr>
          <p:spPr>
            <a:xfrm>
              <a:off x="10927652" y="149209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实际类别</a:t>
              </a: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1C074A19-F22F-41E5-8E7B-1D9A95F09C0C}"/>
                </a:ext>
              </a:extLst>
            </p:cNvPr>
            <p:cNvCxnSpPr>
              <a:cxnSpLocks/>
              <a:stCxn id="24" idx="0"/>
              <a:endCxn id="21" idx="0"/>
            </p:cNvCxnSpPr>
            <p:nvPr/>
          </p:nvCxnSpPr>
          <p:spPr>
            <a:xfrm rot="16200000" flipH="1" flipV="1">
              <a:off x="10594855" y="1035103"/>
              <a:ext cx="378505" cy="1292492"/>
            </a:xfrm>
            <a:prstGeom prst="bentConnector3">
              <a:avLst>
                <a:gd name="adj1" fmla="val -60396"/>
              </a:avLst>
            </a:prstGeom>
            <a:ln w="38100">
              <a:solidFill>
                <a:srgbClr val="A1B5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BB3ADD41-98A1-41A9-AA69-2FDF511D64AE}"/>
                </a:ext>
              </a:extLst>
            </p:cNvPr>
            <p:cNvCxnSpPr>
              <a:cxnSpLocks/>
              <a:stCxn id="23" idx="2"/>
              <a:endCxn id="22" idx="4"/>
            </p:cNvCxnSpPr>
            <p:nvPr/>
          </p:nvCxnSpPr>
          <p:spPr>
            <a:xfrm rot="5400000" flipH="1">
              <a:off x="10713974" y="1991943"/>
              <a:ext cx="140267" cy="1292491"/>
            </a:xfrm>
            <a:prstGeom prst="bentConnector3">
              <a:avLst>
                <a:gd name="adj1" fmla="val -162975"/>
              </a:avLst>
            </a:prstGeom>
            <a:ln w="38100">
              <a:solidFill>
                <a:srgbClr val="FD9B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F7A8578-4D0A-417D-B518-57F682EC67A4}"/>
              </a:ext>
            </a:extLst>
          </p:cNvPr>
          <p:cNvGrpSpPr/>
          <p:nvPr/>
        </p:nvGrpSpPr>
        <p:grpSpPr>
          <a:xfrm>
            <a:off x="2458688" y="5410892"/>
            <a:ext cx="7274624" cy="744472"/>
            <a:chOff x="4325941" y="5676424"/>
            <a:chExt cx="7274624" cy="74447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C8D5D7-AD00-420F-BA52-F8A9DDA675F5}"/>
                </a:ext>
              </a:extLst>
            </p:cNvPr>
            <p:cNvSpPr txBox="1"/>
            <p:nvPr/>
          </p:nvSpPr>
          <p:spPr>
            <a:xfrm>
              <a:off x="4325941" y="5676424"/>
              <a:ext cx="727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目标节点（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nid:30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）的预测类别为（</a:t>
              </a:r>
              <a:r>
                <a:rPr kumimoji="1" lang="zh-CN" altLang="en-US" sz="1600" b="1">
                  <a:solidFill>
                    <a:srgbClr val="459F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绿色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），但是其实际类别却是（</a:t>
              </a:r>
              <a:r>
                <a:rPr kumimoji="1" lang="zh-CN" altLang="en-US" sz="1600" b="1">
                  <a:solidFill>
                    <a:srgbClr val="C83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红色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BBE54F-657B-4E80-ADB9-33A4F4BDFB6D}"/>
                </a:ext>
              </a:extLst>
            </p:cNvPr>
            <p:cNvSpPr txBox="1"/>
            <p:nvPr/>
          </p:nvSpPr>
          <p:spPr>
            <a:xfrm>
              <a:off x="4325941" y="6082342"/>
              <a:ext cx="7274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现象：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GNN 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 </a:t>
              </a:r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Heterophily Graph 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上的表征学习质量不佳，节点表示混淆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15DD3D4-21AE-4856-95C6-385FFFDF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57" y="3904236"/>
            <a:ext cx="3097690" cy="1457210"/>
          </a:xfrm>
          <a:prstGeom prst="rect">
            <a:avLst/>
          </a:prstGeom>
        </p:spPr>
      </p:pic>
      <p:sp>
        <p:nvSpPr>
          <p:cNvPr id="25" name="页脚占位符 2">
            <a:extLst>
              <a:ext uri="{FF2B5EF4-FFF2-40B4-BE49-F238E27FC236}">
                <a16:creationId xmlns:a16="http://schemas.microsoft.com/office/drawing/2014/main" id="{DC5518FB-A784-48FB-97B6-C2D16E92BDE2}"/>
              </a:ext>
            </a:extLst>
          </p:cNvPr>
          <p:cNvSpPr txBox="1">
            <a:spLocks/>
          </p:cNvSpPr>
          <p:nvPr/>
        </p:nvSpPr>
        <p:spPr>
          <a:xfrm>
            <a:off x="183007" y="6356351"/>
            <a:ext cx="11360741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[1] </a:t>
            </a:r>
            <a:r>
              <a:rPr lang="zh-CN" altLang="en-US">
                <a:latin typeface="Calibri" panose="020F0502020204030204" pitchFamily="34" charset="0"/>
                <a:ea typeface="微软雅黑" panose="020B0503020204020204" pitchFamily="34" charset="-122"/>
              </a:rPr>
              <a:t>表格中的实验结果来源：</a:t>
            </a:r>
            <a:r>
              <a:rPr lang="en-US" altLang="zh-CN">
                <a:latin typeface="Calibri" panose="020F0502020204030204" pitchFamily="34" charset="0"/>
                <a:ea typeface="微软雅黑" panose="020B0503020204020204" pitchFamily="34" charset="-122"/>
              </a:rPr>
              <a:t>Zhu J, et al. Beyond homophily in graph neural networks: current limitations and effective designs. NeurIPS 2020.</a:t>
            </a:r>
          </a:p>
          <a:p>
            <a:pPr algn="l"/>
            <a:endParaRPr lang="en-US" altLang="zh-CN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55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17596</TotalTime>
  <Words>1878</Words>
  <Application>Microsoft Office PowerPoint</Application>
  <PresentationFormat>宽屏</PresentationFormat>
  <Paragraphs>345</Paragraphs>
  <Slides>32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等线</vt:lpstr>
      <vt:lpstr>思源黑体 CN</vt:lpstr>
      <vt:lpstr>微软雅黑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wang yuchen</cp:lastModifiedBy>
  <cp:revision>1990</cp:revision>
  <dcterms:created xsi:type="dcterms:W3CDTF">2021-05-16T02:35:10Z</dcterms:created>
  <dcterms:modified xsi:type="dcterms:W3CDTF">2023-03-03T01:48:46Z</dcterms:modified>
</cp:coreProperties>
</file>